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media/image42.jpg" ContentType="image/jpeg"/>
  <Override PartName="/ppt/media/image44.jpg" ContentType="image/jpeg"/>
  <Override PartName="/ppt/media/image45.jpg" ContentType="image/jpeg"/>
  <Override PartName="/ppt/media/image46.jpg" ContentType="image/jpeg"/>
  <Override PartName="/ppt/media/image48.jpg" ContentType="image/jpeg"/>
  <Override PartName="/ppt/media/image50.jpg" ContentType="image/jpeg"/>
  <Override PartName="/ppt/notesSlides/notesSlide2.xml" ContentType="application/vnd.openxmlformats-officedocument.presentationml.notesSlide+xml"/>
  <Override PartName="/ppt/media/image52.jpg" ContentType="image/jpeg"/>
  <Override PartName="/ppt/media/image53.jpg" ContentType="image/jpeg"/>
  <Override PartName="/ppt/notesSlides/notesSlide3.xml" ContentType="application/vnd.openxmlformats-officedocument.presentationml.notesSlide+xml"/>
  <Override PartName="/ppt/media/image54.jpg" ContentType="image/jpeg"/>
  <Override PartName="/ppt/media/image55.jpg" ContentType="image/jpeg"/>
  <Override PartName="/ppt/media/image56.jpg" ContentType="image/jpeg"/>
  <Override PartName="/ppt/media/image57.jpg" ContentType="image/jpeg"/>
  <Override PartName="/ppt/media/image58.jpg" ContentType="image/jpeg"/>
  <Override PartName="/ppt/media/image59.jpg" ContentType="image/jpeg"/>
  <Override PartName="/ppt/media/image60.jpg" ContentType="image/jpeg"/>
  <Override PartName="/ppt/media/image61.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62"/>
  </p:notesMasterIdLst>
  <p:sldIdLst>
    <p:sldId id="398" r:id="rId2"/>
    <p:sldId id="450" r:id="rId3"/>
    <p:sldId id="306" r:id="rId4"/>
    <p:sldId id="274" r:id="rId5"/>
    <p:sldId id="307" r:id="rId6"/>
    <p:sldId id="275" r:id="rId7"/>
    <p:sldId id="422" r:id="rId8"/>
    <p:sldId id="277" r:id="rId9"/>
    <p:sldId id="423" r:id="rId10"/>
    <p:sldId id="424" r:id="rId11"/>
    <p:sldId id="280" r:id="rId12"/>
    <p:sldId id="281" r:id="rId13"/>
    <p:sldId id="282" r:id="rId14"/>
    <p:sldId id="283" r:id="rId15"/>
    <p:sldId id="265" r:id="rId16"/>
    <p:sldId id="417" r:id="rId17"/>
    <p:sldId id="418" r:id="rId18"/>
    <p:sldId id="301" r:id="rId19"/>
    <p:sldId id="302" r:id="rId20"/>
    <p:sldId id="304" r:id="rId21"/>
    <p:sldId id="340" r:id="rId22"/>
    <p:sldId id="289" r:id="rId23"/>
    <p:sldId id="426" r:id="rId24"/>
    <p:sldId id="292" r:id="rId25"/>
    <p:sldId id="309" r:id="rId26"/>
    <p:sldId id="310" r:id="rId27"/>
    <p:sldId id="293" r:id="rId28"/>
    <p:sldId id="296" r:id="rId29"/>
    <p:sldId id="445" r:id="rId30"/>
    <p:sldId id="446" r:id="rId31"/>
    <p:sldId id="297" r:id="rId32"/>
    <p:sldId id="444" r:id="rId33"/>
    <p:sldId id="447" r:id="rId34"/>
    <p:sldId id="327" r:id="rId35"/>
    <p:sldId id="328" r:id="rId36"/>
    <p:sldId id="314" r:id="rId37"/>
    <p:sldId id="312" r:id="rId38"/>
    <p:sldId id="451" r:id="rId39"/>
    <p:sldId id="316" r:id="rId40"/>
    <p:sldId id="317" r:id="rId41"/>
    <p:sldId id="318" r:id="rId42"/>
    <p:sldId id="319" r:id="rId43"/>
    <p:sldId id="320" r:id="rId44"/>
    <p:sldId id="321" r:id="rId45"/>
    <p:sldId id="425" r:id="rId46"/>
    <p:sldId id="323" r:id="rId47"/>
    <p:sldId id="324" r:id="rId48"/>
    <p:sldId id="436" r:id="rId49"/>
    <p:sldId id="437" r:id="rId50"/>
    <p:sldId id="438" r:id="rId51"/>
    <p:sldId id="442" r:id="rId52"/>
    <p:sldId id="439" r:id="rId53"/>
    <p:sldId id="448" r:id="rId54"/>
    <p:sldId id="449" r:id="rId55"/>
    <p:sldId id="441" r:id="rId56"/>
    <p:sldId id="440" r:id="rId57"/>
    <p:sldId id="300" r:id="rId58"/>
    <p:sldId id="299" r:id="rId59"/>
    <p:sldId id="261" r:id="rId60"/>
    <p:sldId id="45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000000"/>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5T14:27:33.674"/>
    </inkml:context>
    <inkml:brush xml:id="br0">
      <inkml:brushProperty name="width" value="0.025" units="cm"/>
      <inkml:brushProperty name="height" value="0.025" units="cm"/>
    </inkml:brush>
  </inkml:definitions>
  <inkml:trace contextRef="#ctx0" brushRef="#br0">0 38 24575,'0'-3'0,"3"-4"0,4-1 0,4 1 0,6 2 0,9 1 0,3 2 0,0 1 0,3 1 0,-2 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5T14:27:41.234"/>
    </inkml:context>
    <inkml:brush xml:id="br0">
      <inkml:brushProperty name="width" value="0.025" units="cm"/>
      <inkml:brushProperty name="height" value="0.025" units="cm"/>
    </inkml:brush>
  </inkml:definitions>
  <inkml:trace contextRef="#ctx0" brushRef="#br0">0 1 24575,'0'1'0,"0"1"0,0 2 0,0 2 0,0 2 0,0 1 0,0 2 0,0 0 0,2 0 0,0-1 0,1 0 0,0 0 0,-1-1 0,-1 2 0,0-1-8191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5T14:27:46.378"/>
    </inkml:context>
    <inkml:brush xml:id="br0">
      <inkml:brushProperty name="width" value="0.025" units="cm"/>
      <inkml:brushProperty name="height" value="0.025" units="cm"/>
    </inkml:brush>
  </inkml:definitions>
  <inkml:trace contextRef="#ctx0" brushRef="#br0">0 0 24575,'0'3'0,"0"1"0,0 2 0,0 2 0,0 3 0,0 0 0,0 1 0,0-1 0,0 2 0,0-1 0,1 1 0,1-1 0,-1 0 0,0-1 0,0 1 0,0 0 0,-1-2-8191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5T14:27:51.153"/>
    </inkml:context>
    <inkml:brush xml:id="br0">
      <inkml:brushProperty name="width" value="0.025" units="cm"/>
      <inkml:brushProperty name="height" value="0.025" units="cm"/>
    </inkml:brush>
  </inkml:definitions>
  <inkml:trace contextRef="#ctx0" brushRef="#br0">1 0 24575,'0'2'0,"0"0"0,0 4 0,0 3 0,0 1 0,0 4 0,0 2 0,0 0 0,0-1 0,0-1 0,0-1 0,0 0 0,0-2 0,0-2-8191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5T14:27:54.603"/>
    </inkml:context>
    <inkml:brush xml:id="br0">
      <inkml:brushProperty name="width" value="0.025" units="cm"/>
      <inkml:brushProperty name="height" value="0.025" units="cm"/>
    </inkml:brush>
  </inkml:definitions>
  <inkml:trace contextRef="#ctx0" brushRef="#br0">1 0 24575,'1'0'0,"1"3"0,-1 1 0,0 2 0,0 2 0,-1 3 0,1 0 0,-1 3 0,0 0 0,0-1 0,0-1 0,0 0 0,0-1 0,-1 0 0,1 0 0,0-3-8191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5T14:28:05.164"/>
    </inkml:context>
    <inkml:brush xml:id="br0">
      <inkml:brushProperty name="width" value="0.025" units="cm"/>
      <inkml:brushProperty name="height" value="0.025" units="cm"/>
      <inkml:brushProperty name="color" value="#FFFFFF"/>
    </inkml:brush>
  </inkml:definitions>
  <inkml:trace contextRef="#ctx0" brushRef="#br0">61 36 24575,'-5'-3'0,"1"0"0,-1 1 0,1-1 0,-1 1 0,0 0 0,0 0 0,0 0 0,-9-1 0,6-1 0,40 3 0,77-6-1365,-101 5-5461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5T14:28:05.561"/>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5T14:28:08.149"/>
    </inkml:context>
    <inkml:brush xml:id="br0">
      <inkml:brushProperty name="width" value="0.025" units="cm"/>
      <inkml:brushProperty name="height" value="0.025" units="cm"/>
      <inkml:brushProperty name="color" value="#FFFFFF"/>
    </inkml:brush>
  </inkml:definitions>
  <inkml:trace contextRef="#ctx0" brushRef="#br0">272 16 24575,'-1'-2'0,"0"1"0,-1 0 0,1-1 0,0 1 0,-1 0 0,1 0 0,-1 0 0,1 0 0,-1 1 0,0-1 0,1 0 0,-1 1 0,0-1 0,0 1 0,1-1 0,-1 1 0,0 0 0,0 0 0,-2 0 0,-44 0 0,33 1 0,-25 1 0,-67 13 0,79-10 0,141 0 0,-59-5 0,-49 0 0,-34 0 0,-15 0 0,37 0 0,29 0 0,63 0 0,-51 0 0,-30 0 0,-13 0 0,-37-2 0,-41 1 0,81 1 0,0 1 0,0-1 0,0 1 0,0 1 0,0-1 0,1 1 0,-1 0 0,0 1 0,1-1 0,-1 1 0,-4 4 0,9-7 0,1 0 0,0 0 0,-1 0 0,1 0 0,0 1 0,-1-1 0,1 0 0,0 0 0,-1 0 0,1 0 0,0 1 0,-1-1 0,1 0 0,0 0 0,0 1 0,-1-1 0,1 0 0,0 1 0,0-1 0,0 0 0,-1 1 0,1-1 0,0 0 0,0 1 0,0-1 0,0 0 0,0 1 0,0-1 0,0 0 0,0 1 0,0-1 0,0 0 0,0 1 0,0-1 0,0 0 0,0 1 0,0-1 0,0 1 0,0-1 0,0 0 0,0 1 0,1 0 0,18 2 0,26-7 0,-25-2-195,0 1 0,0 1 0,0 1 0,1 1 0,-1 1 0,33 2 0,-48-1-6631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2099FE-BD50-44B8-AFFD-73D435E1F60D}" type="datetimeFigureOut">
              <a:rPr lang="en-US" smtClean="0"/>
              <a:t>9/28/2025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A9654C-E0E0-4709-B41A-97D0A8A2CFA9}" type="slidenum">
              <a:rPr lang="en-US" smtClean="0"/>
              <a:t>‹#›</a:t>
            </a:fld>
            <a:endParaRPr lang="en-US"/>
          </a:p>
        </p:txBody>
      </p:sp>
    </p:spTree>
    <p:extLst>
      <p:ext uri="{BB962C8B-B14F-4D97-AF65-F5344CB8AC3E}">
        <p14:creationId xmlns:p14="http://schemas.microsoft.com/office/powerpoint/2010/main" val="2764465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15EA3C-9438-4681-B894-86D5EF93F54F}" type="slidenum">
              <a:rPr lang="en-US" smtClean="0"/>
              <a:t>3</a:t>
            </a:fld>
            <a:endParaRPr lang="en-US" dirty="0"/>
          </a:p>
        </p:txBody>
      </p:sp>
    </p:spTree>
    <p:extLst>
      <p:ext uri="{BB962C8B-B14F-4D97-AF65-F5344CB8AC3E}">
        <p14:creationId xmlns:p14="http://schemas.microsoft.com/office/powerpoint/2010/main" val="2312119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15EA3C-9438-4681-B894-86D5EF93F54F}" type="slidenum">
              <a:rPr lang="en-US" smtClean="0"/>
              <a:t>38</a:t>
            </a:fld>
            <a:endParaRPr lang="en-US" dirty="0"/>
          </a:p>
        </p:txBody>
      </p:sp>
    </p:spTree>
    <p:extLst>
      <p:ext uri="{BB962C8B-B14F-4D97-AF65-F5344CB8AC3E}">
        <p14:creationId xmlns:p14="http://schemas.microsoft.com/office/powerpoint/2010/main" val="2843046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A9654C-E0E0-4709-B41A-97D0A8A2CFA9}" type="slidenum">
              <a:rPr lang="en-US" smtClean="0"/>
              <a:t>40</a:t>
            </a:fld>
            <a:endParaRPr lang="en-US"/>
          </a:p>
        </p:txBody>
      </p:sp>
    </p:spTree>
    <p:extLst>
      <p:ext uri="{BB962C8B-B14F-4D97-AF65-F5344CB8AC3E}">
        <p14:creationId xmlns:p14="http://schemas.microsoft.com/office/powerpoint/2010/main" val="3197749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6B139-107E-409B-2ED4-D4A7DD4C59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41A52A-93FE-785E-2FA6-2FAEDC3507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9F14E7-9A9A-4F42-8931-10DE7C905D98}"/>
              </a:ext>
            </a:extLst>
          </p:cNvPr>
          <p:cNvSpPr>
            <a:spLocks noGrp="1"/>
          </p:cNvSpPr>
          <p:nvPr>
            <p:ph type="dt" sz="half" idx="10"/>
          </p:nvPr>
        </p:nvSpPr>
        <p:spPr/>
        <p:txBody>
          <a:bodyPr/>
          <a:lstStyle/>
          <a:p>
            <a:fld id="{D208048B-57AF-4F53-BC84-8E0A1033FBEC}" type="datetimeFigureOut">
              <a:rPr lang="en-US" smtClean="0"/>
              <a:t>9/28/2025</a:t>
            </a:fld>
            <a:endParaRPr lang="en-US"/>
          </a:p>
        </p:txBody>
      </p:sp>
      <p:sp>
        <p:nvSpPr>
          <p:cNvPr id="5" name="Footer Placeholder 4">
            <a:extLst>
              <a:ext uri="{FF2B5EF4-FFF2-40B4-BE49-F238E27FC236}">
                <a16:creationId xmlns:a16="http://schemas.microsoft.com/office/drawing/2014/main" id="{E52CFF7A-F30C-A6D9-3895-30612B80FD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F90A2-3B62-6325-470A-B9B73EA9304E}"/>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982648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BA469-1C75-CF6A-53BC-9C9D35B5BC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B319B9-1033-848C-A76C-699B343BE8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6D228-3DFD-30BA-5759-323799AC0E3D}"/>
              </a:ext>
            </a:extLst>
          </p:cNvPr>
          <p:cNvSpPr>
            <a:spLocks noGrp="1"/>
          </p:cNvSpPr>
          <p:nvPr>
            <p:ph type="dt" sz="half" idx="10"/>
          </p:nvPr>
        </p:nvSpPr>
        <p:spPr/>
        <p:txBody>
          <a:bodyPr/>
          <a:lstStyle/>
          <a:p>
            <a:fld id="{D208048B-57AF-4F53-BC84-8E0A1033FBEC}" type="datetimeFigureOut">
              <a:rPr lang="en-US" smtClean="0"/>
              <a:t>9/28/2025</a:t>
            </a:fld>
            <a:endParaRPr lang="en-US"/>
          </a:p>
        </p:txBody>
      </p:sp>
      <p:sp>
        <p:nvSpPr>
          <p:cNvPr id="5" name="Footer Placeholder 4">
            <a:extLst>
              <a:ext uri="{FF2B5EF4-FFF2-40B4-BE49-F238E27FC236}">
                <a16:creationId xmlns:a16="http://schemas.microsoft.com/office/drawing/2014/main" id="{4814A193-9DC3-8403-8915-1ECB15D9D4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738746-1675-A898-C3BA-D00B1691190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955447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40EC28-665D-BA5B-52B4-18F905411E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362566-2EDA-004B-AFC3-81E755CED4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657600-E167-4DD2-97FF-B5DE6FCBED18}"/>
              </a:ext>
            </a:extLst>
          </p:cNvPr>
          <p:cNvSpPr>
            <a:spLocks noGrp="1"/>
          </p:cNvSpPr>
          <p:nvPr>
            <p:ph type="dt" sz="half" idx="10"/>
          </p:nvPr>
        </p:nvSpPr>
        <p:spPr/>
        <p:txBody>
          <a:bodyPr/>
          <a:lstStyle/>
          <a:p>
            <a:fld id="{D208048B-57AF-4F53-BC84-8E0A1033FBEC}" type="datetimeFigureOut">
              <a:rPr lang="en-US" smtClean="0"/>
              <a:t>9/28/2025</a:t>
            </a:fld>
            <a:endParaRPr lang="en-US"/>
          </a:p>
        </p:txBody>
      </p:sp>
      <p:sp>
        <p:nvSpPr>
          <p:cNvPr id="5" name="Footer Placeholder 4">
            <a:extLst>
              <a:ext uri="{FF2B5EF4-FFF2-40B4-BE49-F238E27FC236}">
                <a16:creationId xmlns:a16="http://schemas.microsoft.com/office/drawing/2014/main" id="{56D83542-C3EB-2B0B-1AF7-5119932DC4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93BAB-A4B8-CE77-B6D9-573117916E1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650810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C6F4EA-7A8F-4B81-BA60-DB4491B4106B}" type="datetime1">
              <a:rPr lang="en-US" smtClean="0"/>
              <a:t>9/28/2025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680D392-614A-43D7-BA76-AB1FFE045AF8}" type="slidenum">
              <a:rPr lang="en-US" smtClean="0"/>
              <a:t>‹#›</a:t>
            </a:fld>
            <a:endParaRPr lang="en-US" dirty="0"/>
          </a:p>
        </p:txBody>
      </p:sp>
    </p:spTree>
    <p:extLst>
      <p:ext uri="{BB962C8B-B14F-4D97-AF65-F5344CB8AC3E}">
        <p14:creationId xmlns:p14="http://schemas.microsoft.com/office/powerpoint/2010/main" val="412073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D5BDBF-92BD-4EFF-B59A-AE1FA8BB26C9}" type="datetime1">
              <a:rPr lang="en-US" smtClean="0"/>
              <a:t>9/28/2025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680D392-614A-43D7-BA76-AB1FFE045AF8}" type="slidenum">
              <a:rPr lang="en-US" smtClean="0"/>
              <a:t>‹#›</a:t>
            </a:fld>
            <a:endParaRPr lang="en-US" dirty="0"/>
          </a:p>
        </p:txBody>
      </p:sp>
    </p:spTree>
    <p:extLst>
      <p:ext uri="{BB962C8B-B14F-4D97-AF65-F5344CB8AC3E}">
        <p14:creationId xmlns:p14="http://schemas.microsoft.com/office/powerpoint/2010/main" val="1044212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869DA-E42A-FE27-AA41-731BF2052E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59706-A550-C6E9-2720-CCB282CECC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620CA7-9C9A-0577-4CCD-3B87820F6DD3}"/>
              </a:ext>
            </a:extLst>
          </p:cNvPr>
          <p:cNvSpPr>
            <a:spLocks noGrp="1"/>
          </p:cNvSpPr>
          <p:nvPr>
            <p:ph type="dt" sz="half" idx="10"/>
          </p:nvPr>
        </p:nvSpPr>
        <p:spPr/>
        <p:txBody>
          <a:bodyPr/>
          <a:lstStyle/>
          <a:p>
            <a:fld id="{D208048B-57AF-4F53-BC84-8E0A1033FBEC}" type="datetimeFigureOut">
              <a:rPr lang="en-US" smtClean="0"/>
              <a:t>9/28/2025</a:t>
            </a:fld>
            <a:endParaRPr lang="en-US"/>
          </a:p>
        </p:txBody>
      </p:sp>
      <p:sp>
        <p:nvSpPr>
          <p:cNvPr id="5" name="Footer Placeholder 4">
            <a:extLst>
              <a:ext uri="{FF2B5EF4-FFF2-40B4-BE49-F238E27FC236}">
                <a16:creationId xmlns:a16="http://schemas.microsoft.com/office/drawing/2014/main" id="{37F4383E-53DD-9D18-FC66-F2C5FF94AC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1E639E-9C8E-E271-40E4-1C19C8C0C84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382580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27F23-6EBB-5E3A-30D0-D948972C01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FA5F3C-F325-379C-B4CA-0108AA6C9F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FDA449-FEEC-643B-9141-070D4A94D592}"/>
              </a:ext>
            </a:extLst>
          </p:cNvPr>
          <p:cNvSpPr>
            <a:spLocks noGrp="1"/>
          </p:cNvSpPr>
          <p:nvPr>
            <p:ph type="dt" sz="half" idx="10"/>
          </p:nvPr>
        </p:nvSpPr>
        <p:spPr/>
        <p:txBody>
          <a:bodyPr/>
          <a:lstStyle/>
          <a:p>
            <a:fld id="{D208048B-57AF-4F53-BC84-8E0A1033FBEC}" type="datetimeFigureOut">
              <a:rPr lang="en-US" smtClean="0"/>
              <a:t>9/28/2025</a:t>
            </a:fld>
            <a:endParaRPr lang="en-US"/>
          </a:p>
        </p:txBody>
      </p:sp>
      <p:sp>
        <p:nvSpPr>
          <p:cNvPr id="5" name="Footer Placeholder 4">
            <a:extLst>
              <a:ext uri="{FF2B5EF4-FFF2-40B4-BE49-F238E27FC236}">
                <a16:creationId xmlns:a16="http://schemas.microsoft.com/office/drawing/2014/main" id="{113BE56D-096C-E0A5-180D-02A6773F39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CF5F4F-7E6C-8842-D7E6-3F331FDBEAC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4042917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6DB9F-C686-3FDA-8C23-FE9672E97A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06D82F-B545-0F57-871B-B0D3E0AE4A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4FC397-DA15-A6B6-C3B1-040DAD2EBB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234DF6-DAD6-0A6C-C15A-E2CE1F6AB0CD}"/>
              </a:ext>
            </a:extLst>
          </p:cNvPr>
          <p:cNvSpPr>
            <a:spLocks noGrp="1"/>
          </p:cNvSpPr>
          <p:nvPr>
            <p:ph type="dt" sz="half" idx="10"/>
          </p:nvPr>
        </p:nvSpPr>
        <p:spPr/>
        <p:txBody>
          <a:bodyPr/>
          <a:lstStyle/>
          <a:p>
            <a:fld id="{D208048B-57AF-4F53-BC84-8E0A1033FBEC}" type="datetimeFigureOut">
              <a:rPr lang="en-US" smtClean="0"/>
              <a:t>9/28/2025</a:t>
            </a:fld>
            <a:endParaRPr lang="en-US"/>
          </a:p>
        </p:txBody>
      </p:sp>
      <p:sp>
        <p:nvSpPr>
          <p:cNvPr id="6" name="Footer Placeholder 5">
            <a:extLst>
              <a:ext uri="{FF2B5EF4-FFF2-40B4-BE49-F238E27FC236}">
                <a16:creationId xmlns:a16="http://schemas.microsoft.com/office/drawing/2014/main" id="{0362694A-D2A5-D287-CFF3-E6CFA0070D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575350-79E3-62A1-BA99-47777829C6B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82732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5BEB-3BB7-9510-AC43-7603A6E625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BFBA45-26C3-EFE3-C70B-12B9C735A2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ECCCDA-CF94-D76F-FE8D-315A5E9BBC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465874-5205-B359-3B7A-BA141F61D9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991210-59C7-9C12-7645-7567F15635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C59402-73BF-384F-8C22-742ABA88B584}"/>
              </a:ext>
            </a:extLst>
          </p:cNvPr>
          <p:cNvSpPr>
            <a:spLocks noGrp="1"/>
          </p:cNvSpPr>
          <p:nvPr>
            <p:ph type="dt" sz="half" idx="10"/>
          </p:nvPr>
        </p:nvSpPr>
        <p:spPr/>
        <p:txBody>
          <a:bodyPr/>
          <a:lstStyle/>
          <a:p>
            <a:fld id="{D208048B-57AF-4F53-BC84-8E0A1033FBEC}" type="datetimeFigureOut">
              <a:rPr lang="en-US" smtClean="0"/>
              <a:t>9/28/2025</a:t>
            </a:fld>
            <a:endParaRPr lang="en-US"/>
          </a:p>
        </p:txBody>
      </p:sp>
      <p:sp>
        <p:nvSpPr>
          <p:cNvPr id="8" name="Footer Placeholder 7">
            <a:extLst>
              <a:ext uri="{FF2B5EF4-FFF2-40B4-BE49-F238E27FC236}">
                <a16:creationId xmlns:a16="http://schemas.microsoft.com/office/drawing/2014/main" id="{7C1C473C-376E-933E-4CDD-63D0596BA4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869F79-D83E-A230-AC6B-14EA1EDF58E1}"/>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49795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A40C-46FF-F138-A81F-6594AEDFA9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3D89BE-0076-61C4-2228-F37D0B5A1B15}"/>
              </a:ext>
            </a:extLst>
          </p:cNvPr>
          <p:cNvSpPr>
            <a:spLocks noGrp="1"/>
          </p:cNvSpPr>
          <p:nvPr>
            <p:ph type="dt" sz="half" idx="10"/>
          </p:nvPr>
        </p:nvSpPr>
        <p:spPr/>
        <p:txBody>
          <a:bodyPr/>
          <a:lstStyle/>
          <a:p>
            <a:fld id="{D208048B-57AF-4F53-BC84-8E0A1033FBEC}" type="datetimeFigureOut">
              <a:rPr lang="en-US" smtClean="0"/>
              <a:t>9/28/2025</a:t>
            </a:fld>
            <a:endParaRPr lang="en-US"/>
          </a:p>
        </p:txBody>
      </p:sp>
      <p:sp>
        <p:nvSpPr>
          <p:cNvPr id="4" name="Footer Placeholder 3">
            <a:extLst>
              <a:ext uri="{FF2B5EF4-FFF2-40B4-BE49-F238E27FC236}">
                <a16:creationId xmlns:a16="http://schemas.microsoft.com/office/drawing/2014/main" id="{27878F3C-E92F-F7FD-7457-84D9EC10D7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7360B0-9F7A-3F31-5FD8-5227DC5BEA0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780335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47AD4A-540A-390C-B2A0-10FF2477F552}"/>
              </a:ext>
            </a:extLst>
          </p:cNvPr>
          <p:cNvSpPr>
            <a:spLocks noGrp="1"/>
          </p:cNvSpPr>
          <p:nvPr>
            <p:ph type="dt" sz="half" idx="10"/>
          </p:nvPr>
        </p:nvSpPr>
        <p:spPr/>
        <p:txBody>
          <a:bodyPr/>
          <a:lstStyle/>
          <a:p>
            <a:fld id="{D208048B-57AF-4F53-BC84-8E0A1033FBEC}" type="datetimeFigureOut">
              <a:rPr lang="en-US" smtClean="0"/>
              <a:t>9/28/2025</a:t>
            </a:fld>
            <a:endParaRPr lang="en-US"/>
          </a:p>
        </p:txBody>
      </p:sp>
      <p:sp>
        <p:nvSpPr>
          <p:cNvPr id="3" name="Footer Placeholder 2">
            <a:extLst>
              <a:ext uri="{FF2B5EF4-FFF2-40B4-BE49-F238E27FC236}">
                <a16:creationId xmlns:a16="http://schemas.microsoft.com/office/drawing/2014/main" id="{D1138C24-6E50-16FE-9199-C0884CCC86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0242A5-58B1-2A09-BAF7-831A0ED91300}"/>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180034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E3468-0DFC-1009-E8E1-9C49B5D504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6CBE10-5665-6F86-E6B6-A73F1C0EFB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528356-C29C-6313-AF1D-ADB1E5A82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6CB27-29DF-BD60-24EE-3BCF9D3319A3}"/>
              </a:ext>
            </a:extLst>
          </p:cNvPr>
          <p:cNvSpPr>
            <a:spLocks noGrp="1"/>
          </p:cNvSpPr>
          <p:nvPr>
            <p:ph type="dt" sz="half" idx="10"/>
          </p:nvPr>
        </p:nvSpPr>
        <p:spPr/>
        <p:txBody>
          <a:bodyPr/>
          <a:lstStyle/>
          <a:p>
            <a:fld id="{D208048B-57AF-4F53-BC84-8E0A1033FBEC}" type="datetimeFigureOut">
              <a:rPr lang="en-US" smtClean="0"/>
              <a:t>9/28/2025</a:t>
            </a:fld>
            <a:endParaRPr lang="en-US"/>
          </a:p>
        </p:txBody>
      </p:sp>
      <p:sp>
        <p:nvSpPr>
          <p:cNvPr id="6" name="Footer Placeholder 5">
            <a:extLst>
              <a:ext uri="{FF2B5EF4-FFF2-40B4-BE49-F238E27FC236}">
                <a16:creationId xmlns:a16="http://schemas.microsoft.com/office/drawing/2014/main" id="{BC6F8643-E1BC-6E17-B879-BC99195B74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D9D382-5555-B048-A326-EA35597093B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440381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79A6B-2CF1-39AE-15A7-BA13C15B91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7C3373-1EC9-E4B7-6811-9F53587928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09B7A5-F627-82B4-6EB7-4EC6BAAD4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2F0924-9A1B-ADC7-8C25-31EA87FC3148}"/>
              </a:ext>
            </a:extLst>
          </p:cNvPr>
          <p:cNvSpPr>
            <a:spLocks noGrp="1"/>
          </p:cNvSpPr>
          <p:nvPr>
            <p:ph type="dt" sz="half" idx="10"/>
          </p:nvPr>
        </p:nvSpPr>
        <p:spPr/>
        <p:txBody>
          <a:bodyPr/>
          <a:lstStyle/>
          <a:p>
            <a:fld id="{D208048B-57AF-4F53-BC84-8E0A1033FBEC}" type="datetimeFigureOut">
              <a:rPr lang="en-US" smtClean="0"/>
              <a:t>9/28/2025</a:t>
            </a:fld>
            <a:endParaRPr lang="en-US"/>
          </a:p>
        </p:txBody>
      </p:sp>
      <p:sp>
        <p:nvSpPr>
          <p:cNvPr id="6" name="Footer Placeholder 5">
            <a:extLst>
              <a:ext uri="{FF2B5EF4-FFF2-40B4-BE49-F238E27FC236}">
                <a16:creationId xmlns:a16="http://schemas.microsoft.com/office/drawing/2014/main" id="{17F42CC3-849C-1BB4-E9D5-7B8FB930D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F189ED-E57A-B354-B83D-48ED9C9F09AE}"/>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780413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74364F-4A4B-7386-A435-22F321D8F7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D483A6-1F3F-7B65-8E8D-2AB48AF224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AC05A4-6C72-63AF-337A-BC58AB896F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08048B-57AF-4F53-BC84-8E0A1033FBEC}" type="datetimeFigureOut">
              <a:rPr lang="en-US" smtClean="0"/>
              <a:pPr/>
              <a:t>9/28/2025</a:t>
            </a:fld>
            <a:endParaRPr lang="en-US" dirty="0"/>
          </a:p>
        </p:txBody>
      </p:sp>
      <p:sp>
        <p:nvSpPr>
          <p:cNvPr id="5" name="Footer Placeholder 4">
            <a:extLst>
              <a:ext uri="{FF2B5EF4-FFF2-40B4-BE49-F238E27FC236}">
                <a16:creationId xmlns:a16="http://schemas.microsoft.com/office/drawing/2014/main" id="{36588EB7-673A-EA28-C197-EC276A7899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712AE80-9F80-5AFE-CF88-CA7E60583C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947497720"/>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12.xml"/><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customXml" Target="../ink/ink4.xml"/><Relationship Id="rId18" Type="http://schemas.openxmlformats.org/officeDocument/2006/relationships/image" Target="../media/image57.png"/><Relationship Id="rId3" Type="http://schemas.openxmlformats.org/officeDocument/2006/relationships/image" Target="../media/image28.png"/><Relationship Id="rId21" Type="http://schemas.openxmlformats.org/officeDocument/2006/relationships/customXml" Target="../ink/ink8.xml"/><Relationship Id="rId7" Type="http://schemas.openxmlformats.org/officeDocument/2006/relationships/customXml" Target="../ink/ink1.xml"/><Relationship Id="rId12" Type="http://schemas.openxmlformats.org/officeDocument/2006/relationships/image" Target="../media/image250.png"/><Relationship Id="rId17" Type="http://schemas.openxmlformats.org/officeDocument/2006/relationships/customXml" Target="../ink/ink6.xml"/><Relationship Id="rId2" Type="http://schemas.openxmlformats.org/officeDocument/2006/relationships/image" Target="../media/image27.png"/><Relationship Id="rId16" Type="http://schemas.openxmlformats.org/officeDocument/2006/relationships/image" Target="../media/image270.png"/><Relationship Id="rId20" Type="http://schemas.openxmlformats.org/officeDocument/2006/relationships/image" Target="../media/image58.png"/><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customXml" Target="../ink/ink3.xml"/><Relationship Id="rId5" Type="http://schemas.openxmlformats.org/officeDocument/2006/relationships/image" Target="../media/image30.png"/><Relationship Id="rId15" Type="http://schemas.openxmlformats.org/officeDocument/2006/relationships/customXml" Target="../ink/ink5.xml"/><Relationship Id="rId10" Type="http://schemas.openxmlformats.org/officeDocument/2006/relationships/image" Target="../media/image240.png"/><Relationship Id="rId19" Type="http://schemas.openxmlformats.org/officeDocument/2006/relationships/customXml" Target="../ink/ink7.xml"/><Relationship Id="rId4" Type="http://schemas.openxmlformats.org/officeDocument/2006/relationships/image" Target="../media/image29.png"/><Relationship Id="rId9" Type="http://schemas.openxmlformats.org/officeDocument/2006/relationships/customXml" Target="../ink/ink2.xml"/><Relationship Id="rId14" Type="http://schemas.openxmlformats.org/officeDocument/2006/relationships/image" Target="../media/image260.png"/><Relationship Id="rId22"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3.jpg"/></Relationships>
</file>

<file path=ppt/slides/_rels/slide3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2841B8-39D1-60C9-71F3-BFD49476A622}"/>
              </a:ext>
            </a:extLst>
          </p:cNvPr>
          <p:cNvSpPr>
            <a:spLocks noGrp="1"/>
          </p:cNvSpPr>
          <p:nvPr>
            <p:ph type="ctrTitle"/>
          </p:nvPr>
        </p:nvSpPr>
        <p:spPr>
          <a:xfrm>
            <a:off x="874815" y="798703"/>
            <a:ext cx="5221185" cy="2557145"/>
          </a:xfrm>
        </p:spPr>
        <p:txBody>
          <a:bodyPr anchor="b">
            <a:normAutofit/>
          </a:bodyPr>
          <a:lstStyle/>
          <a:p>
            <a:r>
              <a:rPr lang="en-US" b="1" dirty="0">
                <a:latin typeface="Times New Roman" panose="02020603050405020304" pitchFamily="18" charset="0"/>
                <a:cs typeface="Times New Roman" panose="02020603050405020304" pitchFamily="18" charset="0"/>
              </a:rPr>
              <a:t>Deep Learning</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(DL)</a:t>
            </a:r>
          </a:p>
        </p:txBody>
      </p:sp>
      <p:sp>
        <p:nvSpPr>
          <p:cNvPr id="3" name="Subtitle 2">
            <a:extLst>
              <a:ext uri="{FF2B5EF4-FFF2-40B4-BE49-F238E27FC236}">
                <a16:creationId xmlns:a16="http://schemas.microsoft.com/office/drawing/2014/main" id="{72D633AC-863C-395F-7D50-076B7E4228AA}"/>
              </a:ext>
            </a:extLst>
          </p:cNvPr>
          <p:cNvSpPr>
            <a:spLocks noGrp="1"/>
          </p:cNvSpPr>
          <p:nvPr>
            <p:ph type="subTitle" idx="1"/>
          </p:nvPr>
        </p:nvSpPr>
        <p:spPr>
          <a:xfrm>
            <a:off x="870148" y="3962792"/>
            <a:ext cx="5221185" cy="2102108"/>
          </a:xfrm>
        </p:spPr>
        <p:txBody>
          <a:bodyPr anchor="t">
            <a:normAutofit/>
          </a:bodyPr>
          <a:lstStyle/>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Lab1</a:t>
            </a:r>
            <a:r>
              <a:rPr lang="en-US" dirty="0">
                <a:latin typeface="Times New Roman" panose="02020603050405020304" pitchFamily="18" charset="0"/>
                <a:cs typeface="Times New Roman" panose="02020603050405020304" pitchFamily="18" charset="0"/>
              </a:rPr>
              <a:t> </a:t>
            </a:r>
          </a:p>
          <a:p>
            <a:br>
              <a:rPr lang="en-US" sz="700"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Neural Network (NN)</a:t>
            </a:r>
          </a:p>
        </p:txBody>
      </p:sp>
      <p:sp>
        <p:nvSpPr>
          <p:cNvPr id="63" name="Freeform: Shape 62">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Freeform: Shape 66">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098" name="Picture 2" descr="Visión - Iconos gratis de computadora">
            <a:extLst>
              <a:ext uri="{FF2B5EF4-FFF2-40B4-BE49-F238E27FC236}">
                <a16:creationId xmlns:a16="http://schemas.microsoft.com/office/drawing/2014/main" id="{49AA78AA-A709-087F-383E-59E9AA762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9392" y="747640"/>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logo with blue lines and a letter h&#10;&#10;Description automatically generated">
            <a:extLst>
              <a:ext uri="{FF2B5EF4-FFF2-40B4-BE49-F238E27FC236}">
                <a16:creationId xmlns:a16="http://schemas.microsoft.com/office/drawing/2014/main" id="{FD59FA49-AA9D-FDA2-3D8A-5885C8E7FBA7}"/>
              </a:ext>
            </a:extLst>
          </p:cNvPr>
          <p:cNvPicPr>
            <a:picLocks noChangeAspect="1"/>
          </p:cNvPicPr>
          <p:nvPr/>
        </p:nvPicPr>
        <p:blipFill>
          <a:blip r:embed="rId3">
            <a:extLst>
              <a:ext uri="{28A0092B-C50C-407E-A947-70E740481C1C}">
                <a14:useLocalDpi xmlns:a14="http://schemas.microsoft.com/office/drawing/2010/main" val="0"/>
              </a:ext>
            </a:extLst>
          </a:blip>
          <a:srcRect l="18741" r="17967"/>
          <a:stretch/>
        </p:blipFill>
        <p:spPr>
          <a:xfrm>
            <a:off x="7461299" y="1903445"/>
            <a:ext cx="3182522" cy="2164702"/>
          </a:xfrm>
          <a:prstGeom prst="rect">
            <a:avLst/>
          </a:prstGeom>
        </p:spPr>
      </p:pic>
    </p:spTree>
    <p:extLst>
      <p:ext uri="{BB962C8B-B14F-4D97-AF65-F5344CB8AC3E}">
        <p14:creationId xmlns:p14="http://schemas.microsoft.com/office/powerpoint/2010/main" val="374956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051" y="590892"/>
            <a:ext cx="4126860" cy="642508"/>
          </a:xfrm>
        </p:spPr>
        <p:txBody>
          <a:bodyPr/>
          <a:lstStyle/>
          <a:p>
            <a:pPr algn="l"/>
            <a:r>
              <a:rPr lang="en-US" cap="none" dirty="0"/>
              <a:t>Bias </a:t>
            </a:r>
            <a:endParaRPr lang="en-US" dirty="0"/>
          </a:p>
        </p:txBody>
      </p:sp>
      <p:pic>
        <p:nvPicPr>
          <p:cNvPr id="5" name="Content Placeholder 4"/>
          <p:cNvPicPr>
            <a:picLocks noGrp="1" noChangeAspect="1"/>
          </p:cNvPicPr>
          <p:nvPr>
            <p:ph sz="quarter" idx="13"/>
          </p:nvPr>
        </p:nvPicPr>
        <p:blipFill>
          <a:blip r:embed="rId2"/>
          <a:stretch>
            <a:fillRect/>
          </a:stretch>
        </p:blipFill>
        <p:spPr>
          <a:xfrm>
            <a:off x="6931152" y="590892"/>
            <a:ext cx="3964806" cy="2618652"/>
          </a:xfrm>
          <a:prstGeom prst="rect">
            <a:avLst/>
          </a:prstGeom>
        </p:spPr>
      </p:pic>
      <p:pic>
        <p:nvPicPr>
          <p:cNvPr id="6" name="Picture 5"/>
          <p:cNvPicPr>
            <a:picLocks noChangeAspect="1"/>
          </p:cNvPicPr>
          <p:nvPr/>
        </p:nvPicPr>
        <p:blipFill>
          <a:blip r:embed="rId3"/>
          <a:stretch>
            <a:fillRect/>
          </a:stretch>
        </p:blipFill>
        <p:spPr>
          <a:xfrm>
            <a:off x="6931152" y="3209545"/>
            <a:ext cx="3964806" cy="2286000"/>
          </a:xfrm>
          <a:prstGeom prst="rect">
            <a:avLst/>
          </a:prstGeom>
        </p:spPr>
      </p:pic>
      <p:sp>
        <p:nvSpPr>
          <p:cNvPr id="8" name="Rectangle 7"/>
          <p:cNvSpPr/>
          <p:nvPr/>
        </p:nvSpPr>
        <p:spPr>
          <a:xfrm>
            <a:off x="529051" y="1491762"/>
            <a:ext cx="5680163" cy="3892732"/>
          </a:xfrm>
          <a:prstGeom prst="rect">
            <a:avLst/>
          </a:prstGeom>
        </p:spPr>
        <p:txBody>
          <a:bodyPr wrap="square">
            <a:spAutoFit/>
          </a:bodyPr>
          <a:lstStyle/>
          <a:p>
            <a:pPr algn="just">
              <a:lnSpc>
                <a:spcPct val="200000"/>
              </a:lnSpc>
            </a:pPr>
            <a:r>
              <a:rPr lang="en-US" b="1" dirty="0">
                <a:latin typeface="Times New Roman" panose="02020603050405020304" pitchFamily="18" charset="0"/>
                <a:cs typeface="Times New Roman" panose="02020603050405020304" pitchFamily="18" charset="0"/>
              </a:rPr>
              <a:t>•Bias is just like an intercept added in a linear equation </a:t>
            </a:r>
          </a:p>
          <a:p>
            <a:pPr algn="just">
              <a:lnSpc>
                <a:spcPct val="200000"/>
              </a:lnSpc>
            </a:pPr>
            <a:r>
              <a:rPr lang="en-US" b="1" dirty="0">
                <a:latin typeface="Times New Roman" panose="02020603050405020304" pitchFamily="18" charset="0"/>
                <a:cs typeface="Times New Roman" panose="02020603050405020304" pitchFamily="18" charset="0"/>
              </a:rPr>
              <a:t>•output = sum (weights * inputs) + bias </a:t>
            </a:r>
          </a:p>
          <a:p>
            <a:pPr algn="just">
              <a:lnSpc>
                <a:spcPct val="200000"/>
              </a:lnSpc>
            </a:pPr>
            <a:r>
              <a:rPr lang="en-US" b="1" dirty="0">
                <a:latin typeface="Times New Roman" panose="02020603050405020304" pitchFamily="18" charset="0"/>
                <a:cs typeface="Times New Roman" panose="02020603050405020304" pitchFamily="18" charset="0"/>
              </a:rPr>
              <a:t>•There is only one bias per neuron </a:t>
            </a:r>
          </a:p>
          <a:p>
            <a:pPr algn="just">
              <a:lnSpc>
                <a:spcPct val="200000"/>
              </a:lnSpc>
            </a:pPr>
            <a:r>
              <a:rPr lang="en-US" b="1" dirty="0">
                <a:latin typeface="Times New Roman" panose="02020603050405020304" pitchFamily="18" charset="0"/>
                <a:cs typeface="Times New Roman" panose="02020603050405020304" pitchFamily="18" charset="0"/>
              </a:rPr>
              <a:t>•There is a vector of bias per layer </a:t>
            </a:r>
          </a:p>
          <a:p>
            <a:pPr algn="just">
              <a:lnSpc>
                <a:spcPct val="200000"/>
              </a:lnSpc>
            </a:pPr>
            <a:r>
              <a:rPr lang="en-US" b="1" dirty="0">
                <a:latin typeface="Times New Roman" panose="02020603050405020304" pitchFamily="18" charset="0"/>
                <a:cs typeface="Times New Roman" panose="02020603050405020304" pitchFamily="18" charset="0"/>
              </a:rPr>
              <a:t>•Bias is a constant which helps the model in a way that it can fit best for the given data. </a:t>
            </a:r>
          </a:p>
          <a:p>
            <a:pPr algn="just">
              <a:lnSpc>
                <a:spcPct val="200000"/>
              </a:lnSpc>
            </a:pP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10</a:t>
            </a:fld>
            <a:endParaRPr lang="en-US" dirty="0"/>
          </a:p>
        </p:txBody>
      </p:sp>
    </p:spTree>
    <p:extLst>
      <p:ext uri="{BB962C8B-B14F-4D97-AF65-F5344CB8AC3E}">
        <p14:creationId xmlns:p14="http://schemas.microsoft.com/office/powerpoint/2010/main" val="1817719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96" y="576072"/>
            <a:ext cx="4509607" cy="633364"/>
          </a:xfrm>
        </p:spPr>
        <p:txBody>
          <a:bodyPr>
            <a:normAutofit/>
          </a:bodyPr>
          <a:lstStyle/>
          <a:p>
            <a:pPr algn="l"/>
            <a:r>
              <a:rPr lang="en-US" cap="none" dirty="0"/>
              <a:t>Activation Functions </a:t>
            </a:r>
          </a:p>
        </p:txBody>
      </p:sp>
      <p:pic>
        <p:nvPicPr>
          <p:cNvPr id="5" name="Content Placeholder 4"/>
          <p:cNvPicPr>
            <a:picLocks noGrp="1" noChangeAspect="1"/>
          </p:cNvPicPr>
          <p:nvPr>
            <p:ph sz="quarter" idx="13"/>
          </p:nvPr>
        </p:nvPicPr>
        <p:blipFill>
          <a:blip r:embed="rId2"/>
          <a:stretch>
            <a:fillRect/>
          </a:stretch>
        </p:blipFill>
        <p:spPr>
          <a:xfrm>
            <a:off x="5769864" y="2102026"/>
            <a:ext cx="5722366" cy="2844876"/>
          </a:xfrm>
          <a:prstGeom prst="rect">
            <a:avLst/>
          </a:prstGeom>
        </p:spPr>
      </p:pic>
      <p:sp>
        <p:nvSpPr>
          <p:cNvPr id="7" name="Rectangle 6"/>
          <p:cNvSpPr/>
          <p:nvPr/>
        </p:nvSpPr>
        <p:spPr>
          <a:xfrm>
            <a:off x="310896" y="1323862"/>
            <a:ext cx="5358384" cy="4401205"/>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 It’s a function that we use to get the output of node. </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It is also known as Transfer Function. </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•The purpose of the activation function is to introduce non-linearity into the output of a neuron. </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•Activation function also helps to normalize the output of any input in the range between 0 to 1 or 1 to -1 or any values according to activation function. </a:t>
            </a:r>
          </a:p>
          <a:p>
            <a:endParaRPr lang="en-US" sz="2000" dirty="0"/>
          </a:p>
        </p:txBody>
      </p:sp>
      <p:sp>
        <p:nvSpPr>
          <p:cNvPr id="4" name="Slide Number Placeholder 3"/>
          <p:cNvSpPr>
            <a:spLocks noGrp="1"/>
          </p:cNvSpPr>
          <p:nvPr>
            <p:ph type="sldNum" sz="quarter" idx="12"/>
          </p:nvPr>
        </p:nvSpPr>
        <p:spPr/>
        <p:txBody>
          <a:bodyPr/>
          <a:lstStyle/>
          <a:p>
            <a:fld id="{3680D392-614A-43D7-BA76-AB1FFE045AF8}" type="slidenum">
              <a:rPr lang="en-US" smtClean="0"/>
              <a:t>11</a:t>
            </a:fld>
            <a:endParaRPr lang="en-US" dirty="0"/>
          </a:p>
        </p:txBody>
      </p:sp>
    </p:spTree>
    <p:extLst>
      <p:ext uri="{BB962C8B-B14F-4D97-AF65-F5344CB8AC3E}">
        <p14:creationId xmlns:p14="http://schemas.microsoft.com/office/powerpoint/2010/main" val="2315110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186" y="585216"/>
            <a:ext cx="5789453" cy="679084"/>
          </a:xfrm>
        </p:spPr>
        <p:txBody>
          <a:bodyPr/>
          <a:lstStyle/>
          <a:p>
            <a:pPr algn="l"/>
            <a:r>
              <a:rPr lang="en-US" cap="none" dirty="0"/>
              <a:t>Why Activation Functions?</a:t>
            </a:r>
          </a:p>
        </p:txBody>
      </p:sp>
      <p:pic>
        <p:nvPicPr>
          <p:cNvPr id="5" name="Content Placeholder 4"/>
          <p:cNvPicPr>
            <a:picLocks noGrp="1" noChangeAspect="1"/>
          </p:cNvPicPr>
          <p:nvPr>
            <p:ph sz="quarter" idx="13"/>
          </p:nvPr>
        </p:nvPicPr>
        <p:blipFill>
          <a:blip r:embed="rId2"/>
          <a:stretch>
            <a:fillRect/>
          </a:stretch>
        </p:blipFill>
        <p:spPr>
          <a:xfrm>
            <a:off x="2903045" y="2590180"/>
            <a:ext cx="6034087" cy="2844876"/>
          </a:xfrm>
          <a:prstGeom prst="rect">
            <a:avLst/>
          </a:prstGeom>
        </p:spPr>
      </p:pic>
      <p:sp>
        <p:nvSpPr>
          <p:cNvPr id="6" name="Rectangle 5"/>
          <p:cNvSpPr/>
          <p:nvPr/>
        </p:nvSpPr>
        <p:spPr>
          <a:xfrm>
            <a:off x="474186" y="1392316"/>
            <a:ext cx="10891806" cy="923330"/>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Without activation function, weight and bias would only have a linear transformation, or neural network is just a linear regression model, a linear equation is polynomial of one degree only which is simple to solve but limited in terms of ability to solve complex problems or higher degree polynomials</a:t>
            </a:r>
            <a:r>
              <a:rPr lang="en-US" dirty="0"/>
              <a:t>.</a:t>
            </a:r>
          </a:p>
        </p:txBody>
      </p:sp>
      <p:sp>
        <p:nvSpPr>
          <p:cNvPr id="4" name="Slide Number Placeholder 3"/>
          <p:cNvSpPr>
            <a:spLocks noGrp="1"/>
          </p:cNvSpPr>
          <p:nvPr>
            <p:ph type="sldNum" sz="quarter" idx="12"/>
          </p:nvPr>
        </p:nvSpPr>
        <p:spPr/>
        <p:txBody>
          <a:bodyPr/>
          <a:lstStyle/>
          <a:p>
            <a:fld id="{3680D392-614A-43D7-BA76-AB1FFE045AF8}" type="slidenum">
              <a:rPr lang="en-US" smtClean="0"/>
              <a:t>12</a:t>
            </a:fld>
            <a:endParaRPr lang="en-US" dirty="0"/>
          </a:p>
        </p:txBody>
      </p:sp>
    </p:spTree>
    <p:extLst>
      <p:ext uri="{BB962C8B-B14F-4D97-AF65-F5344CB8AC3E}">
        <p14:creationId xmlns:p14="http://schemas.microsoft.com/office/powerpoint/2010/main" val="2914177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80D392-614A-43D7-BA76-AB1FFE045AF8}" type="slidenum">
              <a:rPr lang="en-US" smtClean="0"/>
              <a:t>13</a:t>
            </a:fld>
            <a:endParaRPr lang="en-US" dirty="0"/>
          </a:p>
        </p:txBody>
      </p:sp>
      <p:sp>
        <p:nvSpPr>
          <p:cNvPr id="3" name="Rectangle 2">
            <a:extLst>
              <a:ext uri="{FF2B5EF4-FFF2-40B4-BE49-F238E27FC236}">
                <a16:creationId xmlns:a16="http://schemas.microsoft.com/office/drawing/2014/main" id="{9F56D7B1-7D77-192B-367D-A238C143DCC9}"/>
              </a:ext>
            </a:extLst>
          </p:cNvPr>
          <p:cNvSpPr/>
          <p:nvPr/>
        </p:nvSpPr>
        <p:spPr>
          <a:xfrm>
            <a:off x="5229225" y="3569588"/>
            <a:ext cx="2030607" cy="107861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5">
            <a:extLst>
              <a:ext uri="{FF2B5EF4-FFF2-40B4-BE49-F238E27FC236}">
                <a16:creationId xmlns:a16="http://schemas.microsoft.com/office/drawing/2014/main" id="{9A9AEE2F-31F9-E3F7-BC7C-CA4FB414EE7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38200" y="1718028"/>
            <a:ext cx="10121430" cy="4781730"/>
          </a:xfrm>
        </p:spPr>
      </p:pic>
      <p:sp>
        <p:nvSpPr>
          <p:cNvPr id="8" name="TextBox 7">
            <a:extLst>
              <a:ext uri="{FF2B5EF4-FFF2-40B4-BE49-F238E27FC236}">
                <a16:creationId xmlns:a16="http://schemas.microsoft.com/office/drawing/2014/main" id="{79040D5B-7E08-9856-6B9A-03443B1FA6B8}"/>
              </a:ext>
            </a:extLst>
          </p:cNvPr>
          <p:cNvSpPr txBox="1"/>
          <p:nvPr/>
        </p:nvSpPr>
        <p:spPr>
          <a:xfrm>
            <a:off x="9874300" y="2258389"/>
            <a:ext cx="796180" cy="461665"/>
          </a:xfrm>
          <a:prstGeom prst="rect">
            <a:avLst/>
          </a:prstGeom>
          <a:noFill/>
        </p:spPr>
        <p:txBody>
          <a:bodyPr wrap="none" rtlCol="0">
            <a:spAutoFit/>
          </a:bodyPr>
          <a:lstStyle/>
          <a:p>
            <a:r>
              <a:rPr lang="en-US" sz="2400" b="1" dirty="0" err="1"/>
              <a:t>Tanh</a:t>
            </a:r>
            <a:endParaRPr lang="en-US" b="1" dirty="0"/>
          </a:p>
        </p:txBody>
      </p:sp>
      <p:sp>
        <p:nvSpPr>
          <p:cNvPr id="9" name="Title 1">
            <a:extLst>
              <a:ext uri="{FF2B5EF4-FFF2-40B4-BE49-F238E27FC236}">
                <a16:creationId xmlns:a16="http://schemas.microsoft.com/office/drawing/2014/main" id="{D9CF7AC8-6A83-6471-050B-C16C83DE81DA}"/>
              </a:ext>
            </a:extLst>
          </p:cNvPr>
          <p:cNvSpPr>
            <a:spLocks noGrp="1"/>
          </p:cNvSpPr>
          <p:nvPr>
            <p:ph type="title"/>
          </p:nvPr>
        </p:nvSpPr>
        <p:spPr>
          <a:xfrm>
            <a:off x="333376" y="269113"/>
            <a:ext cx="10396882" cy="1151965"/>
          </a:xfrm>
        </p:spPr>
        <p:txBody>
          <a:bodyPr/>
          <a:lstStyle/>
          <a:p>
            <a:r>
              <a:rPr lang="en-US" b="1" cap="none" dirty="0">
                <a:latin typeface="Times New Roman" panose="02020603050405020304" pitchFamily="18" charset="0"/>
                <a:cs typeface="Times New Roman" panose="02020603050405020304" pitchFamily="18" charset="0"/>
              </a:rPr>
              <a:t>Type Of Activation Functions</a:t>
            </a:r>
          </a:p>
        </p:txBody>
      </p:sp>
    </p:spTree>
    <p:extLst>
      <p:ext uri="{BB962C8B-B14F-4D97-AF65-F5344CB8AC3E}">
        <p14:creationId xmlns:p14="http://schemas.microsoft.com/office/powerpoint/2010/main" val="4173655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dirty="0">
                <a:latin typeface="Times New Roman" panose="02020603050405020304" pitchFamily="18" charset="0"/>
                <a:cs typeface="Times New Roman" panose="02020603050405020304" pitchFamily="18" charset="0"/>
              </a:rPr>
              <a:t>SOFTMAX Activation Function</a:t>
            </a:r>
          </a:p>
        </p:txBody>
      </p:sp>
      <p:pic>
        <p:nvPicPr>
          <p:cNvPr id="4" name="Content Placeholder 3"/>
          <p:cNvPicPr>
            <a:picLocks noGrp="1" noChangeAspect="1"/>
          </p:cNvPicPr>
          <p:nvPr>
            <p:ph sz="quarter" idx="13"/>
          </p:nvPr>
        </p:nvPicPr>
        <p:blipFill>
          <a:blip r:embed="rId2"/>
          <a:stretch>
            <a:fillRect/>
          </a:stretch>
        </p:blipFill>
        <p:spPr>
          <a:xfrm>
            <a:off x="685800" y="1837765"/>
            <a:ext cx="4233671" cy="3549249"/>
          </a:xfrm>
          <a:prstGeom prst="rect">
            <a:avLst/>
          </a:prstGeom>
        </p:spPr>
      </p:pic>
      <p:pic>
        <p:nvPicPr>
          <p:cNvPr id="5" name="Picture 4"/>
          <p:cNvPicPr>
            <a:picLocks noChangeAspect="1"/>
          </p:cNvPicPr>
          <p:nvPr/>
        </p:nvPicPr>
        <p:blipFill>
          <a:blip r:embed="rId3"/>
          <a:stretch>
            <a:fillRect/>
          </a:stretch>
        </p:blipFill>
        <p:spPr>
          <a:xfrm>
            <a:off x="5245175" y="1837765"/>
            <a:ext cx="6346801" cy="3544767"/>
          </a:xfrm>
          <a:prstGeom prst="rect">
            <a:avLst/>
          </a:prstGeom>
        </p:spPr>
      </p:pic>
      <p:sp>
        <p:nvSpPr>
          <p:cNvPr id="6" name="Slide Number Placeholder 5"/>
          <p:cNvSpPr>
            <a:spLocks noGrp="1"/>
          </p:cNvSpPr>
          <p:nvPr>
            <p:ph type="sldNum" sz="quarter" idx="12"/>
          </p:nvPr>
        </p:nvSpPr>
        <p:spPr/>
        <p:txBody>
          <a:bodyPr/>
          <a:lstStyle/>
          <a:p>
            <a:fld id="{3680D392-614A-43D7-BA76-AB1FFE045AF8}" type="slidenum">
              <a:rPr lang="en-US" smtClean="0"/>
              <a:t>14</a:t>
            </a:fld>
            <a:endParaRPr lang="en-US" dirty="0"/>
          </a:p>
        </p:txBody>
      </p:sp>
    </p:spTree>
    <p:extLst>
      <p:ext uri="{BB962C8B-B14F-4D97-AF65-F5344CB8AC3E}">
        <p14:creationId xmlns:p14="http://schemas.microsoft.com/office/powerpoint/2010/main" val="3975001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865B1-B10D-7715-765C-9B68A0FFF9A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D44A158-AF1E-D273-60E8-F8586D78AE9A}"/>
              </a:ext>
            </a:extLst>
          </p:cNvPr>
          <p:cNvSpPr txBox="1">
            <a:spLocks/>
          </p:cNvSpPr>
          <p:nvPr/>
        </p:nvSpPr>
        <p:spPr>
          <a:xfrm>
            <a:off x="281457" y="67359"/>
            <a:ext cx="109849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Dense Layer</a:t>
            </a:r>
          </a:p>
        </p:txBody>
      </p:sp>
      <p:sp>
        <p:nvSpPr>
          <p:cNvPr id="3" name="TextBox 2">
            <a:extLst>
              <a:ext uri="{FF2B5EF4-FFF2-40B4-BE49-F238E27FC236}">
                <a16:creationId xmlns:a16="http://schemas.microsoft.com/office/drawing/2014/main" id="{9697E816-BC56-AC19-FDB7-998F575D0F69}"/>
              </a:ext>
            </a:extLst>
          </p:cNvPr>
          <p:cNvSpPr txBox="1"/>
          <p:nvPr/>
        </p:nvSpPr>
        <p:spPr>
          <a:xfrm>
            <a:off x="676275" y="1511849"/>
            <a:ext cx="10984992"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Each input is connected to all neurons. If present, FC layers are usually found towards the end of model and can be used to optimize objectives such as class scores.</a:t>
            </a:r>
          </a:p>
        </p:txBody>
      </p:sp>
      <p:pic>
        <p:nvPicPr>
          <p:cNvPr id="5" name="Picture 4">
            <a:extLst>
              <a:ext uri="{FF2B5EF4-FFF2-40B4-BE49-F238E27FC236}">
                <a16:creationId xmlns:a16="http://schemas.microsoft.com/office/drawing/2014/main" id="{A4121E21-DB94-5571-726D-ADB0BC4EBE4D}"/>
              </a:ext>
            </a:extLst>
          </p:cNvPr>
          <p:cNvPicPr>
            <a:picLocks noChangeAspect="1"/>
          </p:cNvPicPr>
          <p:nvPr/>
        </p:nvPicPr>
        <p:blipFill>
          <a:blip r:embed="rId2">
            <a:extLst>
              <a:ext uri="{28A0092B-C50C-407E-A947-70E740481C1C}">
                <a14:useLocalDpi xmlns:a14="http://schemas.microsoft.com/office/drawing/2010/main" val="0"/>
              </a:ext>
            </a:extLst>
          </a:blip>
          <a:srcRect l="25045"/>
          <a:stretch/>
        </p:blipFill>
        <p:spPr>
          <a:xfrm>
            <a:off x="3364687" y="2463296"/>
            <a:ext cx="5287924" cy="2295906"/>
          </a:xfrm>
          <a:prstGeom prst="rect">
            <a:avLst/>
          </a:prstGeom>
        </p:spPr>
      </p:pic>
      <p:pic>
        <p:nvPicPr>
          <p:cNvPr id="7" name="Picture 6">
            <a:extLst>
              <a:ext uri="{FF2B5EF4-FFF2-40B4-BE49-F238E27FC236}">
                <a16:creationId xmlns:a16="http://schemas.microsoft.com/office/drawing/2014/main" id="{D7E14F7C-8069-4283-FAE6-4CA19DD3D875}"/>
              </a:ext>
            </a:extLst>
          </p:cNvPr>
          <p:cNvPicPr>
            <a:picLocks noChangeAspect="1"/>
          </p:cNvPicPr>
          <p:nvPr/>
        </p:nvPicPr>
        <p:blipFill>
          <a:blip r:embed="rId3"/>
          <a:stretch>
            <a:fillRect/>
          </a:stretch>
        </p:blipFill>
        <p:spPr>
          <a:xfrm>
            <a:off x="0" y="4930652"/>
            <a:ext cx="12192000" cy="1927348"/>
          </a:xfrm>
          <a:prstGeom prst="rect">
            <a:avLst/>
          </a:prstGeom>
        </p:spPr>
      </p:pic>
    </p:spTree>
    <p:extLst>
      <p:ext uri="{BB962C8B-B14F-4D97-AF65-F5344CB8AC3E}">
        <p14:creationId xmlns:p14="http://schemas.microsoft.com/office/powerpoint/2010/main" val="2877559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D7F43-025C-9491-9A6A-A862626EC99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F7AAF75-B9A2-8E67-4DE5-862370C122F5}"/>
              </a:ext>
            </a:extLst>
          </p:cNvPr>
          <p:cNvSpPr txBox="1">
            <a:spLocks/>
          </p:cNvSpPr>
          <p:nvPr/>
        </p:nvSpPr>
        <p:spPr>
          <a:xfrm>
            <a:off x="-305" y="17171"/>
            <a:ext cx="121923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Times New Roman" panose="02020603050405020304" pitchFamily="18" charset="0"/>
                <a:cs typeface="Times New Roman" panose="02020603050405020304" pitchFamily="18" charset="0"/>
              </a:rPr>
              <a:t>Model Summary</a:t>
            </a:r>
          </a:p>
        </p:txBody>
      </p:sp>
      <p:pic>
        <p:nvPicPr>
          <p:cNvPr id="10" name="Picture 9">
            <a:extLst>
              <a:ext uri="{FF2B5EF4-FFF2-40B4-BE49-F238E27FC236}">
                <a16:creationId xmlns:a16="http://schemas.microsoft.com/office/drawing/2014/main" id="{2501B724-0754-7CA3-DEA0-2D0D170935B1}"/>
              </a:ext>
            </a:extLst>
          </p:cNvPr>
          <p:cNvPicPr>
            <a:picLocks noChangeAspect="1"/>
          </p:cNvPicPr>
          <p:nvPr/>
        </p:nvPicPr>
        <p:blipFill>
          <a:blip r:embed="rId2"/>
          <a:srcRect l="-3" t="-479" r="3" b="32143"/>
          <a:stretch/>
        </p:blipFill>
        <p:spPr>
          <a:xfrm>
            <a:off x="-610" y="2768786"/>
            <a:ext cx="12192000" cy="2176268"/>
          </a:xfrm>
          <a:prstGeom prst="rect">
            <a:avLst/>
          </a:prstGeom>
        </p:spPr>
      </p:pic>
      <p:pic>
        <p:nvPicPr>
          <p:cNvPr id="6" name="Picture 5">
            <a:extLst>
              <a:ext uri="{FF2B5EF4-FFF2-40B4-BE49-F238E27FC236}">
                <a16:creationId xmlns:a16="http://schemas.microsoft.com/office/drawing/2014/main" id="{3FD68844-B2AF-0FAB-491C-9005AAE021F7}"/>
              </a:ext>
            </a:extLst>
          </p:cNvPr>
          <p:cNvPicPr>
            <a:picLocks noChangeAspect="1"/>
          </p:cNvPicPr>
          <p:nvPr/>
        </p:nvPicPr>
        <p:blipFill>
          <a:blip r:embed="rId3"/>
          <a:stretch>
            <a:fillRect/>
          </a:stretch>
        </p:blipFill>
        <p:spPr>
          <a:xfrm>
            <a:off x="352424" y="4948883"/>
            <a:ext cx="11838965" cy="1861492"/>
          </a:xfrm>
          <a:prstGeom prst="rect">
            <a:avLst/>
          </a:prstGeom>
        </p:spPr>
      </p:pic>
      <p:pic>
        <p:nvPicPr>
          <p:cNvPr id="9" name="Picture 8">
            <a:extLst>
              <a:ext uri="{FF2B5EF4-FFF2-40B4-BE49-F238E27FC236}">
                <a16:creationId xmlns:a16="http://schemas.microsoft.com/office/drawing/2014/main" id="{133AB418-9A13-9AFC-9A0A-3A2C86B1144F}"/>
              </a:ext>
            </a:extLst>
          </p:cNvPr>
          <p:cNvPicPr>
            <a:picLocks noChangeAspect="1"/>
          </p:cNvPicPr>
          <p:nvPr/>
        </p:nvPicPr>
        <p:blipFill>
          <a:blip r:embed="rId4"/>
          <a:stretch>
            <a:fillRect/>
          </a:stretch>
        </p:blipFill>
        <p:spPr>
          <a:xfrm>
            <a:off x="2202840" y="1215694"/>
            <a:ext cx="7447804" cy="1470142"/>
          </a:xfrm>
          <a:prstGeom prst="rect">
            <a:avLst/>
          </a:prstGeom>
        </p:spPr>
      </p:pic>
    </p:spTree>
    <p:extLst>
      <p:ext uri="{BB962C8B-B14F-4D97-AF65-F5344CB8AC3E}">
        <p14:creationId xmlns:p14="http://schemas.microsoft.com/office/powerpoint/2010/main" val="659027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2BCE9-CC8E-A05B-7B5E-2C6FC6BA6FD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CD01568-608A-C386-3E71-F1805C0BF0C8}"/>
              </a:ext>
            </a:extLst>
          </p:cNvPr>
          <p:cNvSpPr txBox="1">
            <a:spLocks/>
          </p:cNvSpPr>
          <p:nvPr/>
        </p:nvSpPr>
        <p:spPr>
          <a:xfrm>
            <a:off x="183411" y="-13118"/>
            <a:ext cx="11824872" cy="5772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Times New Roman" panose="02020603050405020304" pitchFamily="18" charset="0"/>
                <a:cs typeface="Times New Roman" panose="02020603050405020304" pitchFamily="18" charset="0"/>
              </a:rPr>
              <a:t>Calculate the number of trainable parameters in a Conv2D layer </a:t>
            </a:r>
          </a:p>
        </p:txBody>
      </p:sp>
      <p:pic>
        <p:nvPicPr>
          <p:cNvPr id="3" name="Picture 2">
            <a:extLst>
              <a:ext uri="{FF2B5EF4-FFF2-40B4-BE49-F238E27FC236}">
                <a16:creationId xmlns:a16="http://schemas.microsoft.com/office/drawing/2014/main" id="{C8BFDE06-BE19-A193-B1BC-264178CA1649}"/>
              </a:ext>
            </a:extLst>
          </p:cNvPr>
          <p:cNvPicPr>
            <a:picLocks noChangeAspect="1"/>
          </p:cNvPicPr>
          <p:nvPr/>
        </p:nvPicPr>
        <p:blipFill>
          <a:blip r:embed="rId2"/>
          <a:stretch>
            <a:fillRect/>
          </a:stretch>
        </p:blipFill>
        <p:spPr>
          <a:xfrm>
            <a:off x="1333697" y="564149"/>
            <a:ext cx="9154803" cy="6144482"/>
          </a:xfrm>
          <a:prstGeom prst="rect">
            <a:avLst/>
          </a:prstGeom>
        </p:spPr>
      </p:pic>
      <p:sp>
        <p:nvSpPr>
          <p:cNvPr id="7" name="Rectangle 6">
            <a:extLst>
              <a:ext uri="{FF2B5EF4-FFF2-40B4-BE49-F238E27FC236}">
                <a16:creationId xmlns:a16="http://schemas.microsoft.com/office/drawing/2014/main" id="{400BCF4D-B5C1-FFAF-534F-E391B70E5A11}"/>
              </a:ext>
            </a:extLst>
          </p:cNvPr>
          <p:cNvSpPr/>
          <p:nvPr/>
        </p:nvSpPr>
        <p:spPr>
          <a:xfrm>
            <a:off x="2313432" y="1774925"/>
            <a:ext cx="8175068" cy="4572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2933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cap="none" dirty="0">
                <a:latin typeface="Times New Roman" panose="02020603050405020304" pitchFamily="18" charset="0"/>
                <a:cs typeface="Times New Roman" panose="02020603050405020304" pitchFamily="18" charset="0"/>
              </a:rPr>
              <a:t>Loss Functions</a:t>
            </a:r>
          </a:p>
        </p:txBody>
      </p:sp>
      <p:pic>
        <p:nvPicPr>
          <p:cNvPr id="4" name="Content Placeholder 3"/>
          <p:cNvPicPr>
            <a:picLocks noGrp="1" noChangeAspect="1"/>
          </p:cNvPicPr>
          <p:nvPr>
            <p:ph sz="quarter" idx="13"/>
          </p:nvPr>
        </p:nvPicPr>
        <p:blipFill>
          <a:blip r:embed="rId2"/>
          <a:stretch>
            <a:fillRect/>
          </a:stretch>
        </p:blipFill>
        <p:spPr>
          <a:xfrm>
            <a:off x="5825367" y="1476053"/>
            <a:ext cx="6258684" cy="3557016"/>
          </a:xfrm>
          <a:prstGeom prst="rect">
            <a:avLst/>
          </a:prstGeom>
        </p:spPr>
      </p:pic>
      <p:sp>
        <p:nvSpPr>
          <p:cNvPr id="5" name="TextBox 4"/>
          <p:cNvSpPr txBox="1"/>
          <p:nvPr/>
        </p:nvSpPr>
        <p:spPr>
          <a:xfrm>
            <a:off x="327660" y="1799903"/>
            <a:ext cx="6755247" cy="4401205"/>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 Regression Loss Functions</a:t>
            </a:r>
          </a:p>
          <a:p>
            <a:pPr lvl="1"/>
            <a:r>
              <a:rPr lang="en-US" sz="2800" b="1" dirty="0">
                <a:latin typeface="Times New Roman" panose="02020603050405020304" pitchFamily="18" charset="0"/>
                <a:cs typeface="Times New Roman" panose="02020603050405020304" pitchFamily="18" charset="0"/>
              </a:rPr>
              <a:t>– Mean Squared Error Loss</a:t>
            </a:r>
          </a:p>
          <a:p>
            <a:pPr lvl="1"/>
            <a:r>
              <a:rPr lang="en-US" sz="2800" b="1" dirty="0">
                <a:latin typeface="Times New Roman" panose="02020603050405020304" pitchFamily="18" charset="0"/>
                <a:cs typeface="Times New Roman" panose="02020603050405020304" pitchFamily="18" charset="0"/>
              </a:rPr>
              <a:t>– Mean Absolute Error Loss</a:t>
            </a:r>
          </a:p>
          <a:p>
            <a:pPr lvl="1"/>
            <a:endParaRPr lang="en-US" sz="28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 Binary Classification Loss Functions</a:t>
            </a:r>
          </a:p>
          <a:p>
            <a:pPr lvl="1"/>
            <a:r>
              <a:rPr lang="en-US" sz="2800" b="1" dirty="0">
                <a:latin typeface="Times New Roman" panose="02020603050405020304" pitchFamily="18" charset="0"/>
                <a:cs typeface="Times New Roman" panose="02020603050405020304" pitchFamily="18" charset="0"/>
              </a:rPr>
              <a:t>– Binary Cross-Entropy</a:t>
            </a:r>
          </a:p>
          <a:p>
            <a:pPr lvl="1"/>
            <a:endParaRPr lang="en-US" sz="28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 Multi-Class Classification Loss Functions</a:t>
            </a:r>
          </a:p>
          <a:p>
            <a:pPr lvl="1"/>
            <a:r>
              <a:rPr lang="en-US" sz="2800" b="1" dirty="0">
                <a:latin typeface="Times New Roman" panose="02020603050405020304" pitchFamily="18" charset="0"/>
                <a:cs typeface="Times New Roman" panose="02020603050405020304" pitchFamily="18" charset="0"/>
              </a:rPr>
              <a:t>– Multi-Class Cross-Entropy Loss</a:t>
            </a:r>
          </a:p>
          <a:p>
            <a:pPr lvl="1"/>
            <a:r>
              <a:rPr lang="en-US" sz="2800" b="1" dirty="0">
                <a:latin typeface="Times New Roman" panose="02020603050405020304" pitchFamily="18" charset="0"/>
                <a:cs typeface="Times New Roman" panose="02020603050405020304" pitchFamily="18" charset="0"/>
              </a:rPr>
              <a:t>– Sparse Multiclass Cross-Entropy Loss</a:t>
            </a:r>
          </a:p>
        </p:txBody>
      </p:sp>
      <p:sp>
        <p:nvSpPr>
          <p:cNvPr id="6" name="Slide Number Placeholder 5"/>
          <p:cNvSpPr>
            <a:spLocks noGrp="1"/>
          </p:cNvSpPr>
          <p:nvPr>
            <p:ph type="sldNum" sz="quarter" idx="12"/>
          </p:nvPr>
        </p:nvSpPr>
        <p:spPr/>
        <p:txBody>
          <a:bodyPr/>
          <a:lstStyle/>
          <a:p>
            <a:fld id="{3680D392-614A-43D7-BA76-AB1FFE045AF8}" type="slidenum">
              <a:rPr lang="en-US" smtClean="0"/>
              <a:t>18</a:t>
            </a:fld>
            <a:endParaRPr lang="en-US" dirty="0"/>
          </a:p>
        </p:txBody>
      </p:sp>
    </p:spTree>
    <p:extLst>
      <p:ext uri="{BB962C8B-B14F-4D97-AF65-F5344CB8AC3E}">
        <p14:creationId xmlns:p14="http://schemas.microsoft.com/office/powerpoint/2010/main" val="321326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p:cNvPicPr>
            <a:picLocks noChangeAspect="1"/>
          </p:cNvPicPr>
          <p:nvPr/>
        </p:nvPicPr>
        <p:blipFill>
          <a:blip r:embed="rId2"/>
          <a:stretch>
            <a:fillRect/>
          </a:stretch>
        </p:blipFill>
        <p:spPr>
          <a:xfrm>
            <a:off x="6088634" y="3995920"/>
            <a:ext cx="5265166" cy="2705793"/>
          </a:xfrm>
          <a:prstGeom prst="rect">
            <a:avLst/>
          </a:prstGeom>
        </p:spPr>
      </p:pic>
      <p:pic>
        <p:nvPicPr>
          <p:cNvPr id="5" name="Content Placeholder 4"/>
          <p:cNvPicPr>
            <a:picLocks noGrp="1" noChangeAspect="1"/>
          </p:cNvPicPr>
          <p:nvPr>
            <p:ph sz="quarter" idx="13"/>
          </p:nvPr>
        </p:nvPicPr>
        <p:blipFill>
          <a:blip r:embed="rId3"/>
          <a:stretch>
            <a:fillRect/>
          </a:stretch>
        </p:blipFill>
        <p:spPr>
          <a:xfrm>
            <a:off x="6286531" y="2596057"/>
            <a:ext cx="4361730" cy="1178092"/>
          </a:xfrm>
          <a:prstGeom prst="rect">
            <a:avLst/>
          </a:prstGeom>
        </p:spPr>
      </p:pic>
      <p:pic>
        <p:nvPicPr>
          <p:cNvPr id="6" name="Picture 5"/>
          <p:cNvPicPr>
            <a:picLocks noChangeAspect="1"/>
          </p:cNvPicPr>
          <p:nvPr/>
        </p:nvPicPr>
        <p:blipFill>
          <a:blip r:embed="rId4"/>
          <a:stretch>
            <a:fillRect/>
          </a:stretch>
        </p:blipFill>
        <p:spPr>
          <a:xfrm>
            <a:off x="6633856" y="136525"/>
            <a:ext cx="4174722" cy="2395558"/>
          </a:xfrm>
          <a:prstGeom prst="rect">
            <a:avLst/>
          </a:prstGeom>
        </p:spPr>
      </p:pic>
      <p:sp>
        <p:nvSpPr>
          <p:cNvPr id="4" name="Slide Number Placeholder 3"/>
          <p:cNvSpPr>
            <a:spLocks noGrp="1"/>
          </p:cNvSpPr>
          <p:nvPr>
            <p:ph type="sldNum" sz="quarter" idx="12"/>
          </p:nvPr>
        </p:nvSpPr>
        <p:spPr/>
        <p:txBody>
          <a:bodyPr/>
          <a:lstStyle/>
          <a:p>
            <a:fld id="{3680D392-614A-43D7-BA76-AB1FFE045AF8}" type="slidenum">
              <a:rPr lang="en-US" smtClean="0"/>
              <a:t>19</a:t>
            </a:fld>
            <a:endParaRPr lang="en-US" dirty="0"/>
          </a:p>
        </p:txBody>
      </p:sp>
      <p:sp>
        <p:nvSpPr>
          <p:cNvPr id="9" name="Title 1"/>
          <p:cNvSpPr txBox="1">
            <a:spLocks/>
          </p:cNvSpPr>
          <p:nvPr/>
        </p:nvSpPr>
        <p:spPr>
          <a:xfrm>
            <a:off x="358954" y="2977798"/>
            <a:ext cx="5797296" cy="633364"/>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l"/>
            <a:r>
              <a:rPr lang="en-US" sz="4000" b="1" dirty="0"/>
              <a:t>Mean Squared Error [ MSE ]</a:t>
            </a:r>
          </a:p>
        </p:txBody>
      </p:sp>
      <p:sp>
        <p:nvSpPr>
          <p:cNvPr id="10" name="TextBox 9">
            <a:extLst>
              <a:ext uri="{FF2B5EF4-FFF2-40B4-BE49-F238E27FC236}">
                <a16:creationId xmlns:a16="http://schemas.microsoft.com/office/drawing/2014/main" id="{5B7FD176-C960-88EA-8776-24154007F8BE}"/>
              </a:ext>
            </a:extLst>
          </p:cNvPr>
          <p:cNvSpPr txBox="1"/>
          <p:nvPr/>
        </p:nvSpPr>
        <p:spPr>
          <a:xfrm>
            <a:off x="238456" y="412711"/>
            <a:ext cx="5685852" cy="1877437"/>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 Regression Loss Functions</a:t>
            </a:r>
          </a:p>
          <a:p>
            <a:pPr lvl="1"/>
            <a:endParaRPr lang="en-US" sz="2000" b="1" dirty="0">
              <a:latin typeface="Times New Roman" panose="02020603050405020304" pitchFamily="18" charset="0"/>
              <a:cs typeface="Times New Roman" panose="02020603050405020304" pitchFamily="18" charset="0"/>
            </a:endParaRPr>
          </a:p>
          <a:p>
            <a:pPr lvl="1"/>
            <a:endParaRPr lang="en-US" sz="2000" b="1" dirty="0">
              <a:latin typeface="Times New Roman" panose="02020603050405020304" pitchFamily="18" charset="0"/>
              <a:cs typeface="Times New Roman" panose="02020603050405020304" pitchFamily="18" charset="0"/>
            </a:endParaRPr>
          </a:p>
          <a:p>
            <a:pPr lvl="1"/>
            <a:r>
              <a:rPr lang="en-US" sz="2000" b="1" dirty="0">
                <a:latin typeface="Times New Roman" panose="02020603050405020304" pitchFamily="18" charset="0"/>
                <a:cs typeface="Times New Roman" panose="02020603050405020304" pitchFamily="18" charset="0"/>
              </a:rPr>
              <a:t>– Mean Squared Error Loss</a:t>
            </a:r>
          </a:p>
          <a:p>
            <a:pPr lvl="1"/>
            <a:r>
              <a:rPr lang="en-US" sz="2000" b="1" dirty="0">
                <a:latin typeface="Times New Roman" panose="02020603050405020304" pitchFamily="18" charset="0"/>
                <a:cs typeface="Times New Roman" panose="02020603050405020304" pitchFamily="18" charset="0"/>
              </a:rPr>
              <a:t>– Mean Absolute Error Loss</a:t>
            </a:r>
          </a:p>
        </p:txBody>
      </p:sp>
      <p:sp>
        <p:nvSpPr>
          <p:cNvPr id="3" name="Title 1">
            <a:extLst>
              <a:ext uri="{FF2B5EF4-FFF2-40B4-BE49-F238E27FC236}">
                <a16:creationId xmlns:a16="http://schemas.microsoft.com/office/drawing/2014/main" id="{57EADDC8-C183-E0AD-BEFB-1D8A02BA9714}"/>
              </a:ext>
            </a:extLst>
          </p:cNvPr>
          <p:cNvSpPr txBox="1">
            <a:spLocks/>
          </p:cNvSpPr>
          <p:nvPr/>
        </p:nvSpPr>
        <p:spPr>
          <a:xfrm>
            <a:off x="358954" y="5327891"/>
            <a:ext cx="5797296" cy="633364"/>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l"/>
            <a:r>
              <a:rPr lang="en-US" sz="4000" b="1" dirty="0"/>
              <a:t>Mean Absolute Error Loss</a:t>
            </a:r>
          </a:p>
        </p:txBody>
      </p:sp>
    </p:spTree>
    <p:extLst>
      <p:ext uri="{BB962C8B-B14F-4D97-AF65-F5344CB8AC3E}">
        <p14:creationId xmlns:p14="http://schemas.microsoft.com/office/powerpoint/2010/main" val="3197276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C14CC-A40E-013D-2652-2D141136E60F}"/>
              </a:ext>
            </a:extLst>
          </p:cNvPr>
          <p:cNvSpPr>
            <a:spLocks noGrp="1"/>
          </p:cNvSpPr>
          <p:nvPr>
            <p:ph type="title"/>
          </p:nvPr>
        </p:nvSpPr>
        <p:spPr>
          <a:xfrm>
            <a:off x="554736" y="365125"/>
            <a:ext cx="10515600" cy="1325563"/>
          </a:xfrm>
        </p:spPr>
        <p:txBody>
          <a:bodyPr/>
          <a:lstStyle/>
          <a:p>
            <a:r>
              <a:rPr lang="en-US" dirty="0"/>
              <a:t>Content</a:t>
            </a:r>
          </a:p>
        </p:txBody>
      </p:sp>
      <p:graphicFrame>
        <p:nvGraphicFramePr>
          <p:cNvPr id="4" name="Content Placeholder 3">
            <a:extLst>
              <a:ext uri="{FF2B5EF4-FFF2-40B4-BE49-F238E27FC236}">
                <a16:creationId xmlns:a16="http://schemas.microsoft.com/office/drawing/2014/main" id="{F22D34B7-0F65-E6A5-5B82-1CBB94358756}"/>
              </a:ext>
            </a:extLst>
          </p:cNvPr>
          <p:cNvGraphicFramePr>
            <a:graphicFrameLocks noGrp="1"/>
          </p:cNvGraphicFramePr>
          <p:nvPr>
            <p:ph idx="1"/>
          </p:nvPr>
        </p:nvGraphicFramePr>
        <p:xfrm>
          <a:off x="530352" y="1690688"/>
          <a:ext cx="6601968" cy="4256316"/>
        </p:xfrm>
        <a:graphic>
          <a:graphicData uri="http://schemas.openxmlformats.org/drawingml/2006/table">
            <a:tbl>
              <a:tblPr rtl="1">
                <a:tableStyleId>{5C22544A-7EE6-4342-B048-85BDC9FD1C3A}</a:tableStyleId>
              </a:tblPr>
              <a:tblGrid>
                <a:gridCol w="5657743">
                  <a:extLst>
                    <a:ext uri="{9D8B030D-6E8A-4147-A177-3AD203B41FA5}">
                      <a16:colId xmlns:a16="http://schemas.microsoft.com/office/drawing/2014/main" val="732718225"/>
                    </a:ext>
                  </a:extLst>
                </a:gridCol>
                <a:gridCol w="944225">
                  <a:extLst>
                    <a:ext uri="{9D8B030D-6E8A-4147-A177-3AD203B41FA5}">
                      <a16:colId xmlns:a16="http://schemas.microsoft.com/office/drawing/2014/main" val="145777443"/>
                    </a:ext>
                  </a:extLst>
                </a:gridCol>
              </a:tblGrid>
              <a:tr h="410332">
                <a:tc>
                  <a:txBody>
                    <a:bodyPr/>
                    <a:lstStyle/>
                    <a:p>
                      <a:pPr algn="ctr" rtl="1" fontAlgn="ctr"/>
                      <a:r>
                        <a:rPr lang="en-US" sz="2000" b="0" i="0" u="none" strike="noStrike" dirty="0">
                          <a:solidFill>
                            <a:srgbClr val="000000"/>
                          </a:solidFill>
                          <a:effectLst/>
                          <a:latin typeface="Times New Roman" panose="02020603050405020304" pitchFamily="18" charset="0"/>
                        </a:rPr>
                        <a:t>Neural Network </a:t>
                      </a:r>
                    </a:p>
                  </a:txBody>
                  <a:tcPr marL="9525" marR="9525" marT="9525" marB="0" anchor="ctr"/>
                </a:tc>
                <a:tc>
                  <a:txBody>
                    <a:bodyPr/>
                    <a:lstStyle/>
                    <a:p>
                      <a:pPr algn="ctr" rtl="1" fontAlgn="ctr"/>
                      <a:r>
                        <a:rPr lang="en-US" sz="2000" u="none" strike="noStrike" dirty="0">
                          <a:effectLst/>
                        </a:rPr>
                        <a:t>1</a:t>
                      </a:r>
                      <a:endParaRPr lang="en-US" sz="2000" b="0" i="0" u="none" strike="noStrike" dirty="0">
                        <a:solidFill>
                          <a:srgbClr val="000000"/>
                        </a:solidFill>
                        <a:effectLst/>
                        <a:latin typeface="Times New Roman" panose="02020603050405020304" pitchFamily="18" charset="0"/>
                      </a:endParaRPr>
                    </a:p>
                  </a:txBody>
                  <a:tcPr marL="9338" marR="9338" marT="9338" marB="0" anchor="ctr"/>
                </a:tc>
                <a:extLst>
                  <a:ext uri="{0D108BD9-81ED-4DB2-BD59-A6C34878D82A}">
                    <a16:rowId xmlns:a16="http://schemas.microsoft.com/office/drawing/2014/main" val="3855797354"/>
                  </a:ext>
                </a:extLst>
              </a:tr>
              <a:tr h="410332">
                <a:tc>
                  <a:txBody>
                    <a:bodyPr/>
                    <a:lstStyle/>
                    <a:p>
                      <a:pPr algn="ctr" rtl="1" fontAlgn="ctr"/>
                      <a:r>
                        <a:rPr lang="en-US" sz="2000" b="0" u="none" strike="noStrike" dirty="0">
                          <a:solidFill>
                            <a:srgbClr val="000000"/>
                          </a:solidFill>
                          <a:effectLst/>
                        </a:rPr>
                        <a:t>Convolutional Neural Network (CNN)</a:t>
                      </a:r>
                      <a:endParaRPr lang="en-US" sz="20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rtl="1" fontAlgn="ctr"/>
                      <a:r>
                        <a:rPr lang="en-US" sz="2000" u="none" strike="noStrike">
                          <a:effectLst/>
                        </a:rPr>
                        <a:t>2</a:t>
                      </a:r>
                      <a:endParaRPr lang="en-US" sz="2000" b="0" i="0" u="none" strike="noStrike">
                        <a:solidFill>
                          <a:srgbClr val="000000"/>
                        </a:solidFill>
                        <a:effectLst/>
                        <a:latin typeface="Times New Roman" panose="02020603050405020304" pitchFamily="18" charset="0"/>
                      </a:endParaRPr>
                    </a:p>
                  </a:txBody>
                  <a:tcPr marL="9338" marR="9338" marT="9338" marB="0" anchor="ctr"/>
                </a:tc>
                <a:extLst>
                  <a:ext uri="{0D108BD9-81ED-4DB2-BD59-A6C34878D82A}">
                    <a16:rowId xmlns:a16="http://schemas.microsoft.com/office/drawing/2014/main" val="2165270232"/>
                  </a:ext>
                </a:extLst>
              </a:tr>
              <a:tr h="410332">
                <a:tc>
                  <a:txBody>
                    <a:bodyPr/>
                    <a:lstStyle/>
                    <a:p>
                      <a:pPr algn="ctr" rtl="1" fontAlgn="ctr"/>
                      <a:r>
                        <a:rPr lang="en-US" sz="2000" b="0" u="none" strike="noStrike" dirty="0">
                          <a:solidFill>
                            <a:srgbClr val="000000"/>
                          </a:solidFill>
                          <a:effectLst/>
                        </a:rPr>
                        <a:t>Transfer Learning of CNN</a:t>
                      </a:r>
                      <a:endParaRPr lang="en-US" sz="20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rtl="1" fontAlgn="ctr"/>
                      <a:r>
                        <a:rPr lang="en-US" sz="2000" u="none" strike="noStrike" dirty="0">
                          <a:effectLst/>
                        </a:rPr>
                        <a:t>3</a:t>
                      </a:r>
                      <a:endParaRPr lang="en-US" sz="2000" b="0" i="0" u="none" strike="noStrike" dirty="0">
                        <a:solidFill>
                          <a:srgbClr val="000000"/>
                        </a:solidFill>
                        <a:effectLst/>
                        <a:latin typeface="Times New Roman" panose="02020603050405020304" pitchFamily="18" charset="0"/>
                      </a:endParaRPr>
                    </a:p>
                  </a:txBody>
                  <a:tcPr marL="9338" marR="9338" marT="9338" marB="0" anchor="ctr"/>
                </a:tc>
                <a:extLst>
                  <a:ext uri="{0D108BD9-81ED-4DB2-BD59-A6C34878D82A}">
                    <a16:rowId xmlns:a16="http://schemas.microsoft.com/office/drawing/2014/main" val="1525633845"/>
                  </a:ext>
                </a:extLst>
              </a:tr>
              <a:tr h="410332">
                <a:tc>
                  <a:txBody>
                    <a:bodyPr/>
                    <a:lstStyle/>
                    <a:p>
                      <a:pPr algn="ctr" rtl="1" fontAlgn="ctr"/>
                      <a:r>
                        <a:rPr lang="en-US" sz="2000" b="0" u="none" strike="noStrike" dirty="0">
                          <a:solidFill>
                            <a:srgbClr val="000000"/>
                          </a:solidFill>
                          <a:effectLst/>
                        </a:rPr>
                        <a:t>NLP With ML</a:t>
                      </a:r>
                      <a:endParaRPr lang="en-US" sz="20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rtl="1" fontAlgn="ctr"/>
                      <a:r>
                        <a:rPr lang="en-US" sz="2000" u="none" strike="noStrike" dirty="0">
                          <a:effectLst/>
                        </a:rPr>
                        <a:t>4</a:t>
                      </a:r>
                      <a:endParaRPr lang="en-US" sz="2000" b="0" i="0" u="none" strike="noStrike" dirty="0">
                        <a:solidFill>
                          <a:srgbClr val="000000"/>
                        </a:solidFill>
                        <a:effectLst/>
                        <a:latin typeface="Times New Roman" panose="02020603050405020304" pitchFamily="18" charset="0"/>
                      </a:endParaRPr>
                    </a:p>
                  </a:txBody>
                  <a:tcPr marL="9338" marR="9338" marT="9338" marB="0" anchor="ctr"/>
                </a:tc>
                <a:extLst>
                  <a:ext uri="{0D108BD9-81ED-4DB2-BD59-A6C34878D82A}">
                    <a16:rowId xmlns:a16="http://schemas.microsoft.com/office/drawing/2014/main" val="2141014640"/>
                  </a:ext>
                </a:extLst>
              </a:tr>
              <a:tr h="516460">
                <a:tc>
                  <a:txBody>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lang="en-US" sz="2000" b="0" u="none" strike="noStrike" dirty="0">
                          <a:solidFill>
                            <a:srgbClr val="000000"/>
                          </a:solidFill>
                          <a:effectLst/>
                        </a:rPr>
                        <a:t>RNN, LSTM GRU , Bidirectional LSTM Classification</a:t>
                      </a:r>
                      <a:endParaRPr lang="en-US" sz="20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rtl="1" fontAlgn="ctr"/>
                      <a:r>
                        <a:rPr lang="en-US" sz="2000" u="none" strike="noStrike" dirty="0">
                          <a:effectLst/>
                        </a:rPr>
                        <a:t>5</a:t>
                      </a:r>
                      <a:endParaRPr lang="en-US" sz="2000" b="0" i="0" u="none" strike="noStrike" dirty="0">
                        <a:solidFill>
                          <a:srgbClr val="000000"/>
                        </a:solidFill>
                        <a:effectLst/>
                        <a:latin typeface="Times New Roman" panose="02020603050405020304" pitchFamily="18" charset="0"/>
                      </a:endParaRPr>
                    </a:p>
                  </a:txBody>
                  <a:tcPr marL="9338" marR="9338" marT="9338" marB="0" anchor="ctr"/>
                </a:tc>
                <a:extLst>
                  <a:ext uri="{0D108BD9-81ED-4DB2-BD59-A6C34878D82A}">
                    <a16:rowId xmlns:a16="http://schemas.microsoft.com/office/drawing/2014/main" val="904757426"/>
                  </a:ext>
                </a:extLst>
              </a:tr>
              <a:tr h="457200">
                <a:tc>
                  <a:txBody>
                    <a:bodyPr/>
                    <a:lstStyle/>
                    <a:p>
                      <a:pPr algn="ctr" rtl="1" fontAlgn="ctr"/>
                      <a:r>
                        <a:rPr lang="en-US" sz="2000" b="0" i="0" u="none" strike="noStrike" dirty="0">
                          <a:solidFill>
                            <a:srgbClr val="000000"/>
                          </a:solidFill>
                          <a:effectLst/>
                          <a:latin typeface="Times New Roman" panose="02020603050405020304" pitchFamily="18" charset="0"/>
                        </a:rPr>
                        <a:t>Recommendation System </a:t>
                      </a:r>
                    </a:p>
                  </a:txBody>
                  <a:tcPr marL="9525" marR="9525" marT="9525" marB="0" anchor="ctr"/>
                </a:tc>
                <a:tc>
                  <a:txBody>
                    <a:bodyPr/>
                    <a:lstStyle/>
                    <a:p>
                      <a:pPr algn="ctr" rtl="1" fontAlgn="ctr"/>
                      <a:r>
                        <a:rPr lang="en-US" sz="2000" u="none" strike="noStrike">
                          <a:effectLst/>
                        </a:rPr>
                        <a:t>6</a:t>
                      </a:r>
                      <a:endParaRPr lang="en-US" sz="2000" b="0" i="0" u="none" strike="noStrike">
                        <a:solidFill>
                          <a:srgbClr val="000000"/>
                        </a:solidFill>
                        <a:effectLst/>
                        <a:latin typeface="Times New Roman" panose="02020603050405020304" pitchFamily="18" charset="0"/>
                      </a:endParaRPr>
                    </a:p>
                  </a:txBody>
                  <a:tcPr marL="9338" marR="9338" marT="9338" marB="0" anchor="ctr"/>
                </a:tc>
                <a:extLst>
                  <a:ext uri="{0D108BD9-81ED-4DB2-BD59-A6C34878D82A}">
                    <a16:rowId xmlns:a16="http://schemas.microsoft.com/office/drawing/2014/main" val="2660887265"/>
                  </a:ext>
                </a:extLst>
              </a:tr>
              <a:tr h="410332">
                <a:tc>
                  <a:txBody>
                    <a:bodyPr/>
                    <a:lstStyle/>
                    <a:p>
                      <a:pPr algn="ctr" rtl="1" fontAlgn="ctr"/>
                      <a:r>
                        <a:rPr lang="en-US" sz="2000" b="0" i="0" u="none" strike="noStrike" dirty="0">
                          <a:solidFill>
                            <a:srgbClr val="000000"/>
                          </a:solidFill>
                          <a:effectLst/>
                          <a:latin typeface="Times New Roman" panose="02020603050405020304" pitchFamily="18" charset="0"/>
                        </a:rPr>
                        <a:t>Speech Recognition </a:t>
                      </a:r>
                    </a:p>
                  </a:txBody>
                  <a:tcPr marL="9525" marR="9525" marT="9525" marB="0" anchor="ctr"/>
                </a:tc>
                <a:tc>
                  <a:txBody>
                    <a:bodyPr/>
                    <a:lstStyle/>
                    <a:p>
                      <a:pPr algn="ctr" rtl="1" fontAlgn="ctr"/>
                      <a:r>
                        <a:rPr lang="en-US" sz="2000" u="none" strike="noStrike">
                          <a:effectLst/>
                        </a:rPr>
                        <a:t>7</a:t>
                      </a:r>
                      <a:endParaRPr lang="en-US" sz="2000" b="0" i="0" u="none" strike="noStrike">
                        <a:solidFill>
                          <a:srgbClr val="000000"/>
                        </a:solidFill>
                        <a:effectLst/>
                        <a:latin typeface="Times New Roman" panose="02020603050405020304" pitchFamily="18" charset="0"/>
                      </a:endParaRPr>
                    </a:p>
                  </a:txBody>
                  <a:tcPr marL="9338" marR="9338" marT="9338" marB="0" anchor="ctr"/>
                </a:tc>
                <a:extLst>
                  <a:ext uri="{0D108BD9-81ED-4DB2-BD59-A6C34878D82A}">
                    <a16:rowId xmlns:a16="http://schemas.microsoft.com/office/drawing/2014/main" val="2216304983"/>
                  </a:ext>
                </a:extLst>
              </a:tr>
              <a:tr h="410332">
                <a:tc>
                  <a:txBody>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lang="en-US" sz="2000" b="0" u="none" strike="noStrike" dirty="0">
                          <a:solidFill>
                            <a:srgbClr val="000000"/>
                          </a:solidFill>
                          <a:effectLst/>
                        </a:rPr>
                        <a:t>Seq2Seq (Translation)</a:t>
                      </a:r>
                      <a:endParaRPr lang="en-US" sz="20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rtl="1" fontAlgn="ctr"/>
                      <a:r>
                        <a:rPr lang="en-US" sz="2000" u="none" strike="noStrike">
                          <a:effectLst/>
                        </a:rPr>
                        <a:t>8</a:t>
                      </a:r>
                      <a:endParaRPr lang="en-US" sz="2000" b="0" i="0" u="none" strike="noStrike">
                        <a:solidFill>
                          <a:srgbClr val="000000"/>
                        </a:solidFill>
                        <a:effectLst/>
                        <a:latin typeface="Times New Roman" panose="02020603050405020304" pitchFamily="18" charset="0"/>
                      </a:endParaRPr>
                    </a:p>
                  </a:txBody>
                  <a:tcPr marL="9338" marR="9338" marT="9338" marB="0" anchor="ctr"/>
                </a:tc>
                <a:extLst>
                  <a:ext uri="{0D108BD9-81ED-4DB2-BD59-A6C34878D82A}">
                    <a16:rowId xmlns:a16="http://schemas.microsoft.com/office/drawing/2014/main" val="3490851299"/>
                  </a:ext>
                </a:extLst>
              </a:tr>
              <a:tr h="410332">
                <a:tc>
                  <a:txBody>
                    <a:bodyPr/>
                    <a:lstStyle/>
                    <a:p>
                      <a:pPr algn="ctr" rtl="1" fontAlgn="ctr"/>
                      <a:r>
                        <a:rPr lang="en-US" sz="2000" b="0" u="none" strike="noStrike" dirty="0">
                          <a:solidFill>
                            <a:srgbClr val="000000"/>
                          </a:solidFill>
                          <a:effectLst/>
                        </a:rPr>
                        <a:t>Auto-Encoder</a:t>
                      </a:r>
                      <a:endParaRPr lang="en-US" sz="20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rtl="1" fontAlgn="ctr"/>
                      <a:r>
                        <a:rPr lang="en-US" sz="2000" u="none" strike="noStrike">
                          <a:effectLst/>
                        </a:rPr>
                        <a:t>9</a:t>
                      </a:r>
                      <a:endParaRPr lang="en-US" sz="2000" b="0" i="0" u="none" strike="noStrike">
                        <a:solidFill>
                          <a:srgbClr val="000000"/>
                        </a:solidFill>
                        <a:effectLst/>
                        <a:latin typeface="Times New Roman" panose="02020603050405020304" pitchFamily="18" charset="0"/>
                      </a:endParaRPr>
                    </a:p>
                  </a:txBody>
                  <a:tcPr marL="9338" marR="9338" marT="9338" marB="0" anchor="ctr"/>
                </a:tc>
                <a:extLst>
                  <a:ext uri="{0D108BD9-81ED-4DB2-BD59-A6C34878D82A}">
                    <a16:rowId xmlns:a16="http://schemas.microsoft.com/office/drawing/2014/main" val="957288643"/>
                  </a:ext>
                </a:extLst>
              </a:tr>
              <a:tr h="410332">
                <a:tc>
                  <a:txBody>
                    <a:bodyPr/>
                    <a:lstStyle/>
                    <a:p>
                      <a:pPr algn="ctr" rtl="1" fontAlgn="ctr"/>
                      <a:r>
                        <a:rPr lang="en-US" sz="2000" b="0" u="none" strike="noStrike" dirty="0">
                          <a:solidFill>
                            <a:srgbClr val="000000"/>
                          </a:solidFill>
                          <a:effectLst/>
                        </a:rPr>
                        <a:t>GAN</a:t>
                      </a:r>
                      <a:endParaRPr lang="en-US" sz="20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rtl="1" fontAlgn="ctr"/>
                      <a:r>
                        <a:rPr lang="en-US" sz="2000" u="none" strike="noStrike" dirty="0">
                          <a:effectLst/>
                        </a:rPr>
                        <a:t>10</a:t>
                      </a:r>
                      <a:endParaRPr lang="en-US" sz="2000" b="0" i="0" u="none" strike="noStrike" dirty="0">
                        <a:solidFill>
                          <a:srgbClr val="000000"/>
                        </a:solidFill>
                        <a:effectLst/>
                        <a:latin typeface="Times New Roman" panose="02020603050405020304" pitchFamily="18" charset="0"/>
                      </a:endParaRPr>
                    </a:p>
                  </a:txBody>
                  <a:tcPr marL="9338" marR="9338" marT="9338" marB="0" anchor="ctr"/>
                </a:tc>
                <a:extLst>
                  <a:ext uri="{0D108BD9-81ED-4DB2-BD59-A6C34878D82A}">
                    <a16:rowId xmlns:a16="http://schemas.microsoft.com/office/drawing/2014/main" val="927033513"/>
                  </a:ext>
                </a:extLst>
              </a:tr>
            </a:tbl>
          </a:graphicData>
        </a:graphic>
      </p:graphicFrame>
      <p:graphicFrame>
        <p:nvGraphicFramePr>
          <p:cNvPr id="3" name="Content Placeholder 3">
            <a:extLst>
              <a:ext uri="{FF2B5EF4-FFF2-40B4-BE49-F238E27FC236}">
                <a16:creationId xmlns:a16="http://schemas.microsoft.com/office/drawing/2014/main" id="{68C49D53-499C-85B2-5C56-DEB72D078B16}"/>
              </a:ext>
            </a:extLst>
          </p:cNvPr>
          <p:cNvGraphicFramePr>
            <a:graphicFrameLocks/>
          </p:cNvGraphicFramePr>
          <p:nvPr/>
        </p:nvGraphicFramePr>
        <p:xfrm>
          <a:off x="7500025" y="2838552"/>
          <a:ext cx="4612855" cy="1641328"/>
        </p:xfrm>
        <a:graphic>
          <a:graphicData uri="http://schemas.openxmlformats.org/drawingml/2006/table">
            <a:tbl>
              <a:tblPr rtl="1">
                <a:tableStyleId>{5C22544A-7EE6-4342-B048-85BDC9FD1C3A}</a:tableStyleId>
              </a:tblPr>
              <a:tblGrid>
                <a:gridCol w="2953825">
                  <a:extLst>
                    <a:ext uri="{9D8B030D-6E8A-4147-A177-3AD203B41FA5}">
                      <a16:colId xmlns:a16="http://schemas.microsoft.com/office/drawing/2014/main" val="732718225"/>
                    </a:ext>
                  </a:extLst>
                </a:gridCol>
                <a:gridCol w="1659030">
                  <a:extLst>
                    <a:ext uri="{9D8B030D-6E8A-4147-A177-3AD203B41FA5}">
                      <a16:colId xmlns:a16="http://schemas.microsoft.com/office/drawing/2014/main" val="145777443"/>
                    </a:ext>
                  </a:extLst>
                </a:gridCol>
              </a:tblGrid>
              <a:tr h="410332">
                <a:tc>
                  <a:txBody>
                    <a:bodyPr/>
                    <a:lstStyle/>
                    <a:p>
                      <a:pPr algn="ctr" rtl="1" fontAlgn="ctr"/>
                      <a:r>
                        <a:rPr lang="en-US" sz="2000" b="0" i="0" u="none" strike="noStrike" dirty="0">
                          <a:solidFill>
                            <a:srgbClr val="000000"/>
                          </a:solidFill>
                          <a:effectLst/>
                          <a:latin typeface="Times New Roman" panose="02020603050405020304" pitchFamily="18" charset="0"/>
                        </a:rPr>
                        <a:t>5 Marks</a:t>
                      </a:r>
                    </a:p>
                  </a:txBody>
                  <a:tcPr marL="9525" marR="9525" marT="9525" marB="0" anchor="ctr"/>
                </a:tc>
                <a:tc>
                  <a:txBody>
                    <a:bodyPr/>
                    <a:lstStyle/>
                    <a:p>
                      <a:pPr algn="ctr" rtl="1" fontAlgn="ctr"/>
                      <a:r>
                        <a:rPr lang="en-US" sz="2000" b="0" i="0" u="none" strike="noStrike" dirty="0">
                          <a:solidFill>
                            <a:srgbClr val="000000"/>
                          </a:solidFill>
                          <a:effectLst/>
                          <a:latin typeface="Times New Roman" panose="02020603050405020304" pitchFamily="18" charset="0"/>
                        </a:rPr>
                        <a:t>Attend</a:t>
                      </a:r>
                    </a:p>
                  </a:txBody>
                  <a:tcPr marL="9338" marR="9338" marT="9338" marB="0" anchor="ctr"/>
                </a:tc>
                <a:extLst>
                  <a:ext uri="{0D108BD9-81ED-4DB2-BD59-A6C34878D82A}">
                    <a16:rowId xmlns:a16="http://schemas.microsoft.com/office/drawing/2014/main" val="3855797354"/>
                  </a:ext>
                </a:extLst>
              </a:tr>
              <a:tr h="410332">
                <a:tc>
                  <a:txBody>
                    <a:bodyPr/>
                    <a:lstStyle/>
                    <a:p>
                      <a:pPr algn="ctr" rtl="1" fontAlgn="ctr"/>
                      <a:r>
                        <a:rPr lang="en-US" sz="2000" b="0" u="none" strike="noStrike" dirty="0">
                          <a:solidFill>
                            <a:srgbClr val="000000"/>
                          </a:solidFill>
                          <a:effectLst/>
                        </a:rPr>
                        <a:t>20 Mark</a:t>
                      </a:r>
                      <a:endParaRPr lang="en-US" sz="20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rtl="1" fontAlgn="ctr"/>
                      <a:r>
                        <a:rPr lang="en-US" sz="2000" u="none" strike="noStrike" dirty="0">
                          <a:effectLst/>
                        </a:rPr>
                        <a:t>Tasks</a:t>
                      </a:r>
                      <a:endParaRPr lang="en-US" sz="2000" b="0" i="0" u="none" strike="noStrike" dirty="0">
                        <a:solidFill>
                          <a:srgbClr val="000000"/>
                        </a:solidFill>
                        <a:effectLst/>
                        <a:latin typeface="Times New Roman" panose="02020603050405020304" pitchFamily="18" charset="0"/>
                      </a:endParaRPr>
                    </a:p>
                  </a:txBody>
                  <a:tcPr marL="9338" marR="9338" marT="9338" marB="0" anchor="ctr"/>
                </a:tc>
                <a:extLst>
                  <a:ext uri="{0D108BD9-81ED-4DB2-BD59-A6C34878D82A}">
                    <a16:rowId xmlns:a16="http://schemas.microsoft.com/office/drawing/2014/main" val="2165270232"/>
                  </a:ext>
                </a:extLst>
              </a:tr>
              <a:tr h="410332">
                <a:tc>
                  <a:txBody>
                    <a:bodyPr/>
                    <a:lstStyle/>
                    <a:p>
                      <a:pPr algn="ctr" rtl="1" fontAlgn="ctr"/>
                      <a:r>
                        <a:rPr lang="en-US" sz="2000" b="0" u="none" strike="noStrike" dirty="0">
                          <a:solidFill>
                            <a:srgbClr val="000000"/>
                          </a:solidFill>
                          <a:effectLst/>
                        </a:rPr>
                        <a:t>5 Marks</a:t>
                      </a:r>
                      <a:endParaRPr lang="en-US" sz="20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rtl="1" fontAlgn="ctr"/>
                      <a:r>
                        <a:rPr lang="en-US" sz="2000" u="none" strike="noStrike" dirty="0">
                          <a:effectLst/>
                        </a:rPr>
                        <a:t>Practical </a:t>
                      </a:r>
                      <a:endParaRPr lang="en-US" sz="2000" b="0" i="0" u="none" strike="noStrike" dirty="0">
                        <a:solidFill>
                          <a:srgbClr val="000000"/>
                        </a:solidFill>
                        <a:effectLst/>
                        <a:latin typeface="Times New Roman" panose="02020603050405020304" pitchFamily="18" charset="0"/>
                      </a:endParaRPr>
                    </a:p>
                  </a:txBody>
                  <a:tcPr marL="9338" marR="9338" marT="9338" marB="0" anchor="ctr"/>
                </a:tc>
                <a:extLst>
                  <a:ext uri="{0D108BD9-81ED-4DB2-BD59-A6C34878D82A}">
                    <a16:rowId xmlns:a16="http://schemas.microsoft.com/office/drawing/2014/main" val="1525633845"/>
                  </a:ext>
                </a:extLst>
              </a:tr>
              <a:tr h="410332">
                <a:tc>
                  <a:txBody>
                    <a:bodyPr/>
                    <a:lstStyle/>
                    <a:p>
                      <a:pPr algn="ctr" rtl="1" fontAlgn="ctr"/>
                      <a:r>
                        <a:rPr lang="en-US" sz="2000" b="0" u="none" strike="noStrike" dirty="0">
                          <a:solidFill>
                            <a:srgbClr val="000000"/>
                          </a:solidFill>
                          <a:effectLst/>
                        </a:rPr>
                        <a:t>30 Mark</a:t>
                      </a:r>
                      <a:endParaRPr lang="en-US" sz="20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rtl="1" fontAlgn="ctr"/>
                      <a:r>
                        <a:rPr lang="en-US" sz="2000" u="none" strike="noStrike" dirty="0">
                          <a:effectLst/>
                        </a:rPr>
                        <a:t>Total</a:t>
                      </a:r>
                      <a:endParaRPr lang="en-US" sz="2000" b="0" i="0" u="none" strike="noStrike" dirty="0">
                        <a:solidFill>
                          <a:srgbClr val="000000"/>
                        </a:solidFill>
                        <a:effectLst/>
                        <a:latin typeface="Times New Roman" panose="02020603050405020304" pitchFamily="18" charset="0"/>
                      </a:endParaRPr>
                    </a:p>
                  </a:txBody>
                  <a:tcPr marL="9338" marR="9338" marT="9338" marB="0" anchor="ctr"/>
                </a:tc>
                <a:extLst>
                  <a:ext uri="{0D108BD9-81ED-4DB2-BD59-A6C34878D82A}">
                    <a16:rowId xmlns:a16="http://schemas.microsoft.com/office/drawing/2014/main" val="2141014640"/>
                  </a:ext>
                </a:extLst>
              </a:tr>
            </a:tbl>
          </a:graphicData>
        </a:graphic>
      </p:graphicFrame>
    </p:spTree>
    <p:extLst>
      <p:ext uri="{BB962C8B-B14F-4D97-AF65-F5344CB8AC3E}">
        <p14:creationId xmlns:p14="http://schemas.microsoft.com/office/powerpoint/2010/main" val="2827596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290" y="237744"/>
            <a:ext cx="4701317" cy="633364"/>
          </a:xfrm>
        </p:spPr>
        <p:txBody>
          <a:bodyPr>
            <a:normAutofit fontScale="90000"/>
          </a:bodyPr>
          <a:lstStyle/>
          <a:p>
            <a:pPr algn="l"/>
            <a:r>
              <a:rPr lang="en-US" sz="4000" b="1" cap="none" dirty="0">
                <a:latin typeface="Times New Roman" panose="02020603050405020304" pitchFamily="18" charset="0"/>
                <a:cs typeface="Times New Roman" panose="02020603050405020304" pitchFamily="18" charset="0"/>
              </a:rPr>
              <a:t>Binary Cross-entropy</a:t>
            </a:r>
          </a:p>
        </p:txBody>
      </p:sp>
      <p:sp>
        <p:nvSpPr>
          <p:cNvPr id="4" name="Slide Number Placeholder 3"/>
          <p:cNvSpPr>
            <a:spLocks noGrp="1"/>
          </p:cNvSpPr>
          <p:nvPr>
            <p:ph type="sldNum" sz="quarter" idx="12"/>
          </p:nvPr>
        </p:nvSpPr>
        <p:spPr/>
        <p:txBody>
          <a:bodyPr/>
          <a:lstStyle/>
          <a:p>
            <a:fld id="{3680D392-614A-43D7-BA76-AB1FFE045AF8}" type="slidenum">
              <a:rPr lang="en-US" smtClean="0"/>
              <a:t>20</a:t>
            </a:fld>
            <a:endParaRPr lang="en-US" dirty="0"/>
          </a:p>
        </p:txBody>
      </p:sp>
      <p:pic>
        <p:nvPicPr>
          <p:cNvPr id="4100" name="Picture 4" descr="Binary Cross Entropy/Log Loss for Binary Classification"/>
          <p:cNvPicPr>
            <a:picLocks noChangeAspect="1" noChangeArrowheads="1"/>
          </p:cNvPicPr>
          <p:nvPr/>
        </p:nvPicPr>
        <p:blipFill rotWithShape="1">
          <a:blip r:embed="rId2">
            <a:extLst>
              <a:ext uri="{28A0092B-C50C-407E-A947-70E740481C1C}">
                <a14:useLocalDpi xmlns:a14="http://schemas.microsoft.com/office/drawing/2010/main" val="0"/>
              </a:ext>
            </a:extLst>
          </a:blip>
          <a:srcRect b="31673"/>
          <a:stretch/>
        </p:blipFill>
        <p:spPr bwMode="auto">
          <a:xfrm>
            <a:off x="89399" y="3686232"/>
            <a:ext cx="2614795" cy="21248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682964D-BE43-855E-925D-0E1E69261AA4}"/>
              </a:ext>
            </a:extLst>
          </p:cNvPr>
          <p:cNvPicPr>
            <a:picLocks noChangeAspect="1"/>
          </p:cNvPicPr>
          <p:nvPr/>
        </p:nvPicPr>
        <p:blipFill>
          <a:blip r:embed="rId3"/>
          <a:stretch>
            <a:fillRect/>
          </a:stretch>
        </p:blipFill>
        <p:spPr>
          <a:xfrm>
            <a:off x="2205129" y="1140578"/>
            <a:ext cx="6936340" cy="1486107"/>
          </a:xfrm>
          <a:prstGeom prst="rect">
            <a:avLst/>
          </a:prstGeom>
        </p:spPr>
      </p:pic>
      <p:pic>
        <p:nvPicPr>
          <p:cNvPr id="11" name="Picture 10">
            <a:extLst>
              <a:ext uri="{FF2B5EF4-FFF2-40B4-BE49-F238E27FC236}">
                <a16:creationId xmlns:a16="http://schemas.microsoft.com/office/drawing/2014/main" id="{3BA53C24-6C75-3421-90D7-3258C3E40204}"/>
              </a:ext>
            </a:extLst>
          </p:cNvPr>
          <p:cNvPicPr>
            <a:picLocks noChangeAspect="1"/>
          </p:cNvPicPr>
          <p:nvPr/>
        </p:nvPicPr>
        <p:blipFill>
          <a:blip r:embed="rId4"/>
          <a:srcRect l="1" r="84355" b="8584"/>
          <a:stretch/>
        </p:blipFill>
        <p:spPr>
          <a:xfrm>
            <a:off x="2704194" y="3123136"/>
            <a:ext cx="855435" cy="2971983"/>
          </a:xfrm>
          <a:prstGeom prst="rect">
            <a:avLst/>
          </a:prstGeom>
        </p:spPr>
      </p:pic>
      <p:pic>
        <p:nvPicPr>
          <p:cNvPr id="13" name="Picture 12">
            <a:extLst>
              <a:ext uri="{FF2B5EF4-FFF2-40B4-BE49-F238E27FC236}">
                <a16:creationId xmlns:a16="http://schemas.microsoft.com/office/drawing/2014/main" id="{C25C2B97-36F0-F4DD-063C-B04E246114F9}"/>
              </a:ext>
            </a:extLst>
          </p:cNvPr>
          <p:cNvPicPr>
            <a:picLocks noChangeAspect="1"/>
          </p:cNvPicPr>
          <p:nvPr/>
        </p:nvPicPr>
        <p:blipFill>
          <a:blip r:embed="rId5"/>
          <a:stretch>
            <a:fillRect/>
          </a:stretch>
        </p:blipFill>
        <p:spPr>
          <a:xfrm>
            <a:off x="7339651" y="3196464"/>
            <a:ext cx="4484916" cy="563536"/>
          </a:xfrm>
          <a:prstGeom prst="rect">
            <a:avLst/>
          </a:prstGeom>
        </p:spPr>
      </p:pic>
      <p:pic>
        <p:nvPicPr>
          <p:cNvPr id="14" name="Picture 13">
            <a:extLst>
              <a:ext uri="{FF2B5EF4-FFF2-40B4-BE49-F238E27FC236}">
                <a16:creationId xmlns:a16="http://schemas.microsoft.com/office/drawing/2014/main" id="{C698AC63-9C72-B3A8-A252-3E80EF3ABF10}"/>
              </a:ext>
            </a:extLst>
          </p:cNvPr>
          <p:cNvPicPr>
            <a:picLocks noChangeAspect="1"/>
          </p:cNvPicPr>
          <p:nvPr/>
        </p:nvPicPr>
        <p:blipFill>
          <a:blip r:embed="rId4"/>
          <a:srcRect l="30974" t="7355" r="7112"/>
          <a:stretch/>
        </p:blipFill>
        <p:spPr>
          <a:xfrm>
            <a:off x="3559629" y="3083203"/>
            <a:ext cx="3385457" cy="3011916"/>
          </a:xfrm>
          <a:prstGeom prst="rect">
            <a:avLst/>
          </a:prstGeom>
        </p:spPr>
      </p:pic>
      <p:pic>
        <p:nvPicPr>
          <p:cNvPr id="16" name="Picture 15">
            <a:extLst>
              <a:ext uri="{FF2B5EF4-FFF2-40B4-BE49-F238E27FC236}">
                <a16:creationId xmlns:a16="http://schemas.microsoft.com/office/drawing/2014/main" id="{01ED313E-A023-DE16-2BAD-D07610FE81E9}"/>
              </a:ext>
            </a:extLst>
          </p:cNvPr>
          <p:cNvPicPr>
            <a:picLocks noChangeAspect="1"/>
          </p:cNvPicPr>
          <p:nvPr/>
        </p:nvPicPr>
        <p:blipFill>
          <a:blip r:embed="rId6"/>
          <a:stretch>
            <a:fillRect/>
          </a:stretch>
        </p:blipFill>
        <p:spPr>
          <a:xfrm>
            <a:off x="7013536" y="4748649"/>
            <a:ext cx="4579749" cy="1276140"/>
          </a:xfrm>
          <a:prstGeom prst="rect">
            <a:avLst/>
          </a:prstGeom>
        </p:spPr>
      </p:pic>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70178719-C884-094C-41A8-4F68832C54A0}"/>
                  </a:ext>
                </a:extLst>
              </p14:cNvPr>
              <p14:cNvContentPartPr/>
              <p14:nvPr/>
            </p14:nvContentPartPr>
            <p14:xfrm>
              <a:off x="8708614" y="4921242"/>
              <a:ext cx="66240" cy="13680"/>
            </p14:xfrm>
          </p:contentPart>
        </mc:Choice>
        <mc:Fallback xmlns="">
          <p:pic>
            <p:nvPicPr>
              <p:cNvPr id="19" name="Ink 18">
                <a:extLst>
                  <a:ext uri="{FF2B5EF4-FFF2-40B4-BE49-F238E27FC236}">
                    <a16:creationId xmlns:a16="http://schemas.microsoft.com/office/drawing/2014/main" id="{70178719-C884-094C-41A8-4F68832C54A0}"/>
                  </a:ext>
                </a:extLst>
              </p:cNvPr>
              <p:cNvPicPr/>
              <p:nvPr/>
            </p:nvPicPr>
            <p:blipFill>
              <a:blip r:embed="rId8"/>
              <a:stretch>
                <a:fillRect/>
              </a:stretch>
            </p:blipFill>
            <p:spPr>
              <a:xfrm>
                <a:off x="8704317" y="4916922"/>
                <a:ext cx="74833"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6E87A5CF-8F27-232C-9199-85E160831B4F}"/>
                  </a:ext>
                </a:extLst>
              </p14:cNvPr>
              <p14:cNvContentPartPr/>
              <p14:nvPr/>
            </p14:nvContentPartPr>
            <p14:xfrm>
              <a:off x="9150613" y="4939238"/>
              <a:ext cx="5040" cy="44640"/>
            </p14:xfrm>
          </p:contentPart>
        </mc:Choice>
        <mc:Fallback xmlns="">
          <p:pic>
            <p:nvPicPr>
              <p:cNvPr id="20" name="Ink 19">
                <a:extLst>
                  <a:ext uri="{FF2B5EF4-FFF2-40B4-BE49-F238E27FC236}">
                    <a16:creationId xmlns:a16="http://schemas.microsoft.com/office/drawing/2014/main" id="{6E87A5CF-8F27-232C-9199-85E160831B4F}"/>
                  </a:ext>
                </a:extLst>
              </p:cNvPr>
              <p:cNvPicPr/>
              <p:nvPr/>
            </p:nvPicPr>
            <p:blipFill>
              <a:blip r:embed="rId10"/>
              <a:stretch>
                <a:fillRect/>
              </a:stretch>
            </p:blipFill>
            <p:spPr>
              <a:xfrm>
                <a:off x="9146581" y="4934918"/>
                <a:ext cx="13104"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83119550-417F-B21F-1CCE-AE98A02935EF}"/>
                  </a:ext>
                </a:extLst>
              </p14:cNvPr>
              <p14:cNvContentPartPr/>
              <p14:nvPr/>
            </p14:nvContentPartPr>
            <p14:xfrm>
              <a:off x="9591253" y="4934558"/>
              <a:ext cx="2880" cy="62640"/>
            </p14:xfrm>
          </p:contentPart>
        </mc:Choice>
        <mc:Fallback xmlns="">
          <p:pic>
            <p:nvPicPr>
              <p:cNvPr id="22" name="Ink 21">
                <a:extLst>
                  <a:ext uri="{FF2B5EF4-FFF2-40B4-BE49-F238E27FC236}">
                    <a16:creationId xmlns:a16="http://schemas.microsoft.com/office/drawing/2014/main" id="{83119550-417F-B21F-1CCE-AE98A02935EF}"/>
                  </a:ext>
                </a:extLst>
              </p:cNvPr>
              <p:cNvPicPr/>
              <p:nvPr/>
            </p:nvPicPr>
            <p:blipFill>
              <a:blip r:embed="rId12"/>
              <a:stretch>
                <a:fillRect/>
              </a:stretch>
            </p:blipFill>
            <p:spPr>
              <a:xfrm>
                <a:off x="9586933" y="4930238"/>
                <a:ext cx="115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01BCA7F7-24D6-53A3-7989-DD1A9FAD0C33}"/>
                  </a:ext>
                </a:extLst>
              </p14:cNvPr>
              <p14:cNvContentPartPr/>
              <p14:nvPr/>
            </p14:nvContentPartPr>
            <p14:xfrm>
              <a:off x="10026763" y="4934558"/>
              <a:ext cx="360" cy="54360"/>
            </p14:xfrm>
          </p:contentPart>
        </mc:Choice>
        <mc:Fallback xmlns="">
          <p:pic>
            <p:nvPicPr>
              <p:cNvPr id="24" name="Ink 23">
                <a:extLst>
                  <a:ext uri="{FF2B5EF4-FFF2-40B4-BE49-F238E27FC236}">
                    <a16:creationId xmlns:a16="http://schemas.microsoft.com/office/drawing/2014/main" id="{01BCA7F7-24D6-53A3-7989-DD1A9FAD0C33}"/>
                  </a:ext>
                </a:extLst>
              </p:cNvPr>
              <p:cNvPicPr/>
              <p:nvPr/>
            </p:nvPicPr>
            <p:blipFill>
              <a:blip r:embed="rId14"/>
              <a:stretch>
                <a:fillRect/>
              </a:stretch>
            </p:blipFill>
            <p:spPr>
              <a:xfrm>
                <a:off x="10022443" y="4930238"/>
                <a:ext cx="9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66B6471F-0EE5-E2BB-EC31-F6A36B2E42DD}"/>
                  </a:ext>
                </a:extLst>
              </p14:cNvPr>
              <p14:cNvContentPartPr/>
              <p14:nvPr/>
            </p14:nvContentPartPr>
            <p14:xfrm>
              <a:off x="10464883" y="4934558"/>
              <a:ext cx="2880" cy="54000"/>
            </p14:xfrm>
          </p:contentPart>
        </mc:Choice>
        <mc:Fallback xmlns="">
          <p:pic>
            <p:nvPicPr>
              <p:cNvPr id="25" name="Ink 24">
                <a:extLst>
                  <a:ext uri="{FF2B5EF4-FFF2-40B4-BE49-F238E27FC236}">
                    <a16:creationId xmlns:a16="http://schemas.microsoft.com/office/drawing/2014/main" id="{66B6471F-0EE5-E2BB-EC31-F6A36B2E42DD}"/>
                  </a:ext>
                </a:extLst>
              </p:cNvPr>
              <p:cNvPicPr/>
              <p:nvPr/>
            </p:nvPicPr>
            <p:blipFill>
              <a:blip r:embed="rId16"/>
              <a:stretch>
                <a:fillRect/>
              </a:stretch>
            </p:blipFill>
            <p:spPr>
              <a:xfrm>
                <a:off x="10460563" y="4930238"/>
                <a:ext cx="11520" cy="62640"/>
              </a:xfrm>
              <a:prstGeom prst="rect">
                <a:avLst/>
              </a:prstGeom>
            </p:spPr>
          </p:pic>
        </mc:Fallback>
      </mc:AlternateContent>
      <p:grpSp>
        <p:nvGrpSpPr>
          <p:cNvPr id="29" name="Group 28">
            <a:extLst>
              <a:ext uri="{FF2B5EF4-FFF2-40B4-BE49-F238E27FC236}">
                <a16:creationId xmlns:a16="http://schemas.microsoft.com/office/drawing/2014/main" id="{DEC8BA22-C341-7686-874A-63D11FB0FC48}"/>
              </a:ext>
            </a:extLst>
          </p:cNvPr>
          <p:cNvGrpSpPr/>
          <p:nvPr/>
        </p:nvGrpSpPr>
        <p:grpSpPr>
          <a:xfrm>
            <a:off x="11010679" y="4056806"/>
            <a:ext cx="98280" cy="24120"/>
            <a:chOff x="11010679" y="4056806"/>
            <a:chExt cx="98280" cy="24120"/>
          </a:xfrm>
        </p:grpSpPr>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3EAF37B0-3579-153B-7AE6-3A4C4DF6E38A}"/>
                    </a:ext>
                  </a:extLst>
                </p14:cNvPr>
                <p14:cNvContentPartPr/>
                <p14:nvPr/>
              </p14:nvContentPartPr>
              <p14:xfrm>
                <a:off x="11050999" y="4063646"/>
                <a:ext cx="54000" cy="13320"/>
              </p14:xfrm>
            </p:contentPart>
          </mc:Choice>
          <mc:Fallback xmlns="">
            <p:pic>
              <p:nvPicPr>
                <p:cNvPr id="26" name="Ink 25">
                  <a:extLst>
                    <a:ext uri="{FF2B5EF4-FFF2-40B4-BE49-F238E27FC236}">
                      <a16:creationId xmlns:a16="http://schemas.microsoft.com/office/drawing/2014/main" id="{3EAF37B0-3579-153B-7AE6-3A4C4DF6E38A}"/>
                    </a:ext>
                  </a:extLst>
                </p:cNvPr>
                <p:cNvPicPr/>
                <p:nvPr/>
              </p:nvPicPr>
              <p:blipFill>
                <a:blip r:embed="rId18"/>
                <a:stretch>
                  <a:fillRect/>
                </a:stretch>
              </p:blipFill>
              <p:spPr>
                <a:xfrm>
                  <a:off x="11046679" y="4059326"/>
                  <a:ext cx="626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CA3A655C-A0A4-88E6-E4A4-960826F0A432}"/>
                    </a:ext>
                  </a:extLst>
                </p14:cNvPr>
                <p14:cNvContentPartPr/>
                <p14:nvPr/>
              </p14:nvContentPartPr>
              <p14:xfrm>
                <a:off x="11108239" y="4062206"/>
                <a:ext cx="360" cy="360"/>
              </p14:xfrm>
            </p:contentPart>
          </mc:Choice>
          <mc:Fallback xmlns="">
            <p:pic>
              <p:nvPicPr>
                <p:cNvPr id="27" name="Ink 26">
                  <a:extLst>
                    <a:ext uri="{FF2B5EF4-FFF2-40B4-BE49-F238E27FC236}">
                      <a16:creationId xmlns:a16="http://schemas.microsoft.com/office/drawing/2014/main" id="{CA3A655C-A0A4-88E6-E4A4-960826F0A432}"/>
                    </a:ext>
                  </a:extLst>
                </p:cNvPr>
                <p:cNvPicPr/>
                <p:nvPr/>
              </p:nvPicPr>
              <p:blipFill>
                <a:blip r:embed="rId20"/>
                <a:stretch>
                  <a:fillRect/>
                </a:stretch>
              </p:blipFill>
              <p:spPr>
                <a:xfrm>
                  <a:off x="11103919" y="405788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486BD143-7109-FAE9-FEF5-6267DFEE47FC}"/>
                    </a:ext>
                  </a:extLst>
                </p14:cNvPr>
                <p14:cNvContentPartPr/>
                <p14:nvPr/>
              </p14:nvContentPartPr>
              <p14:xfrm>
                <a:off x="11010679" y="4056806"/>
                <a:ext cx="98280" cy="24120"/>
              </p14:xfrm>
            </p:contentPart>
          </mc:Choice>
          <mc:Fallback xmlns="">
            <p:pic>
              <p:nvPicPr>
                <p:cNvPr id="28" name="Ink 27">
                  <a:extLst>
                    <a:ext uri="{FF2B5EF4-FFF2-40B4-BE49-F238E27FC236}">
                      <a16:creationId xmlns:a16="http://schemas.microsoft.com/office/drawing/2014/main" id="{486BD143-7109-FAE9-FEF5-6267DFEE47FC}"/>
                    </a:ext>
                  </a:extLst>
                </p:cNvPr>
                <p:cNvPicPr/>
                <p:nvPr/>
              </p:nvPicPr>
              <p:blipFill>
                <a:blip r:embed="rId22"/>
                <a:stretch>
                  <a:fillRect/>
                </a:stretch>
              </p:blipFill>
              <p:spPr>
                <a:xfrm>
                  <a:off x="11006359" y="4052486"/>
                  <a:ext cx="106920" cy="32760"/>
                </a:xfrm>
                <a:prstGeom prst="rect">
                  <a:avLst/>
                </a:prstGeom>
              </p:spPr>
            </p:pic>
          </mc:Fallback>
        </mc:AlternateContent>
      </p:grpSp>
    </p:spTree>
    <p:extLst>
      <p:ext uri="{BB962C8B-B14F-4D97-AF65-F5344CB8AC3E}">
        <p14:creationId xmlns:p14="http://schemas.microsoft.com/office/powerpoint/2010/main" val="4078670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867" y="346258"/>
            <a:ext cx="5698013" cy="679084"/>
          </a:xfrm>
        </p:spPr>
        <p:txBody>
          <a:bodyPr>
            <a:normAutofit fontScale="90000"/>
          </a:bodyPr>
          <a:lstStyle/>
          <a:p>
            <a:pPr algn="l"/>
            <a:r>
              <a:rPr lang="en-US" sz="4000" b="1" cap="none" dirty="0">
                <a:latin typeface="Times New Roman" panose="02020603050405020304" pitchFamily="18" charset="0"/>
                <a:cs typeface="Times New Roman" panose="02020603050405020304" pitchFamily="18" charset="0"/>
              </a:rPr>
              <a:t>Categorical Cross Entropy</a:t>
            </a:r>
          </a:p>
        </p:txBody>
      </p:sp>
      <p:sp>
        <p:nvSpPr>
          <p:cNvPr id="7" name="Slide Number Placeholder 6"/>
          <p:cNvSpPr>
            <a:spLocks noGrp="1"/>
          </p:cNvSpPr>
          <p:nvPr>
            <p:ph type="sldNum" sz="quarter" idx="12"/>
          </p:nvPr>
        </p:nvSpPr>
        <p:spPr/>
        <p:txBody>
          <a:bodyPr/>
          <a:lstStyle/>
          <a:p>
            <a:fld id="{3680D392-614A-43D7-BA76-AB1FFE045AF8}" type="slidenum">
              <a:rPr lang="en-US" smtClean="0"/>
              <a:t>21</a:t>
            </a:fld>
            <a:endParaRPr lang="en-US" dirty="0"/>
          </a:p>
        </p:txBody>
      </p:sp>
      <p:pic>
        <p:nvPicPr>
          <p:cNvPr id="9" name="Picture 8">
            <a:extLst>
              <a:ext uri="{FF2B5EF4-FFF2-40B4-BE49-F238E27FC236}">
                <a16:creationId xmlns:a16="http://schemas.microsoft.com/office/drawing/2014/main" id="{505D9B46-0A5C-107A-5797-A0483FFA3F77}"/>
              </a:ext>
            </a:extLst>
          </p:cNvPr>
          <p:cNvPicPr>
            <a:picLocks noChangeAspect="1"/>
          </p:cNvPicPr>
          <p:nvPr/>
        </p:nvPicPr>
        <p:blipFill>
          <a:blip r:embed="rId2"/>
          <a:stretch>
            <a:fillRect/>
          </a:stretch>
        </p:blipFill>
        <p:spPr>
          <a:xfrm>
            <a:off x="1114315" y="2141784"/>
            <a:ext cx="2499744" cy="786832"/>
          </a:xfrm>
          <a:prstGeom prst="rect">
            <a:avLst/>
          </a:prstGeom>
        </p:spPr>
      </p:pic>
      <p:pic>
        <p:nvPicPr>
          <p:cNvPr id="14" name="Picture 13">
            <a:extLst>
              <a:ext uri="{FF2B5EF4-FFF2-40B4-BE49-F238E27FC236}">
                <a16:creationId xmlns:a16="http://schemas.microsoft.com/office/drawing/2014/main" id="{EE8AF95F-5694-534D-CC5D-5BA362514838}"/>
              </a:ext>
            </a:extLst>
          </p:cNvPr>
          <p:cNvPicPr>
            <a:picLocks noChangeAspect="1"/>
          </p:cNvPicPr>
          <p:nvPr/>
        </p:nvPicPr>
        <p:blipFill>
          <a:blip r:embed="rId3"/>
          <a:stretch>
            <a:fillRect/>
          </a:stretch>
        </p:blipFill>
        <p:spPr>
          <a:xfrm>
            <a:off x="1114315" y="3178312"/>
            <a:ext cx="2499744" cy="2338470"/>
          </a:xfrm>
          <a:prstGeom prst="rect">
            <a:avLst/>
          </a:prstGeom>
        </p:spPr>
      </p:pic>
      <p:pic>
        <p:nvPicPr>
          <p:cNvPr id="16" name="Picture 15">
            <a:extLst>
              <a:ext uri="{FF2B5EF4-FFF2-40B4-BE49-F238E27FC236}">
                <a16:creationId xmlns:a16="http://schemas.microsoft.com/office/drawing/2014/main" id="{FC6489A5-9AB2-E29B-B899-020A69FD93C4}"/>
              </a:ext>
            </a:extLst>
          </p:cNvPr>
          <p:cNvPicPr>
            <a:picLocks noChangeAspect="1"/>
          </p:cNvPicPr>
          <p:nvPr/>
        </p:nvPicPr>
        <p:blipFill>
          <a:blip r:embed="rId4"/>
          <a:srcRect t="19690"/>
          <a:stretch/>
        </p:blipFill>
        <p:spPr>
          <a:xfrm>
            <a:off x="5717086" y="571432"/>
            <a:ext cx="6077798" cy="5416584"/>
          </a:xfrm>
          <a:prstGeom prst="rect">
            <a:avLst/>
          </a:prstGeom>
        </p:spPr>
      </p:pic>
    </p:spTree>
    <p:extLst>
      <p:ext uri="{BB962C8B-B14F-4D97-AF65-F5344CB8AC3E}">
        <p14:creationId xmlns:p14="http://schemas.microsoft.com/office/powerpoint/2010/main" val="1584820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356616"/>
            <a:ext cx="6345302" cy="724804"/>
          </a:xfrm>
        </p:spPr>
        <p:txBody>
          <a:bodyPr/>
          <a:lstStyle/>
          <a:p>
            <a:pPr algn="l"/>
            <a:r>
              <a:rPr lang="en-US" sz="4400" b="1" cap="none" dirty="0">
                <a:latin typeface="Times New Roman" panose="02020603050405020304" pitchFamily="18" charset="0"/>
                <a:cs typeface="Times New Roman" panose="02020603050405020304" pitchFamily="18" charset="0"/>
              </a:rPr>
              <a:t>Optimizers</a:t>
            </a:r>
            <a:endParaRPr lang="en-US"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7311239" y="356616"/>
            <a:ext cx="4515001" cy="3377500"/>
          </a:xfrm>
          <a:prstGeom prst="rect">
            <a:avLst/>
          </a:prstGeom>
        </p:spPr>
      </p:pic>
      <p:sp>
        <p:nvSpPr>
          <p:cNvPr id="3" name="Rectangle 2"/>
          <p:cNvSpPr/>
          <p:nvPr/>
        </p:nvSpPr>
        <p:spPr>
          <a:xfrm>
            <a:off x="365760" y="1120676"/>
            <a:ext cx="6483096" cy="2308324"/>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Optimizers are algorithms or methods used to minimize an error function (loss function) or to maximize the efficiency of production.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Optimizers are mathematical functions which are dependent on model’s learnable parameters i.e. Weights &amp; Biases.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Optimizers help to know how to change weights and learning rate of neural network to reduce the losses.</a:t>
            </a:r>
          </a:p>
        </p:txBody>
      </p:sp>
      <p:sp>
        <p:nvSpPr>
          <p:cNvPr id="5" name="Slide Number Placeholder 4"/>
          <p:cNvSpPr>
            <a:spLocks noGrp="1"/>
          </p:cNvSpPr>
          <p:nvPr>
            <p:ph type="sldNum" sz="quarter" idx="12"/>
          </p:nvPr>
        </p:nvSpPr>
        <p:spPr/>
        <p:txBody>
          <a:bodyPr/>
          <a:lstStyle/>
          <a:p>
            <a:fld id="{3680D392-614A-43D7-BA76-AB1FFE045AF8}" type="slidenum">
              <a:rPr lang="en-US" smtClean="0"/>
              <a:t>22</a:t>
            </a:fld>
            <a:endParaRPr lang="en-US" dirty="0"/>
          </a:p>
        </p:txBody>
      </p:sp>
      <p:pic>
        <p:nvPicPr>
          <p:cNvPr id="6" name="Content Placeholder 3">
            <a:extLst>
              <a:ext uri="{FF2B5EF4-FFF2-40B4-BE49-F238E27FC236}">
                <a16:creationId xmlns:a16="http://schemas.microsoft.com/office/drawing/2014/main" id="{40FDC996-3617-4DFD-2552-13380866958A}"/>
              </a:ext>
            </a:extLst>
          </p:cNvPr>
          <p:cNvPicPr>
            <a:picLocks noChangeAspect="1"/>
          </p:cNvPicPr>
          <p:nvPr/>
        </p:nvPicPr>
        <p:blipFill>
          <a:blip r:embed="rId3"/>
          <a:stretch>
            <a:fillRect/>
          </a:stretch>
        </p:blipFill>
        <p:spPr>
          <a:xfrm>
            <a:off x="2971208" y="3844212"/>
            <a:ext cx="5528980" cy="2308324"/>
          </a:xfrm>
          <a:prstGeom prst="rect">
            <a:avLst/>
          </a:prstGeom>
        </p:spPr>
      </p:pic>
    </p:spTree>
    <p:extLst>
      <p:ext uri="{BB962C8B-B14F-4D97-AF65-F5344CB8AC3E}">
        <p14:creationId xmlns:p14="http://schemas.microsoft.com/office/powerpoint/2010/main" val="53344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Types Of Optimizers</a:t>
            </a:r>
          </a:p>
        </p:txBody>
      </p:sp>
      <p:sp>
        <p:nvSpPr>
          <p:cNvPr id="3" name="TextBox 2"/>
          <p:cNvSpPr txBox="1"/>
          <p:nvPr/>
        </p:nvSpPr>
        <p:spPr>
          <a:xfrm>
            <a:off x="1097280" y="1929384"/>
            <a:ext cx="5833872" cy="3139321"/>
          </a:xfrm>
          <a:prstGeom prst="rect">
            <a:avLst/>
          </a:prstGeom>
          <a:noFill/>
        </p:spPr>
        <p:txBody>
          <a:bodyPr wrap="square" rtlCol="0">
            <a:spAutoFit/>
          </a:bodyPr>
          <a:lstStyle/>
          <a:p>
            <a:r>
              <a:rPr lang="en-US" sz="3300" dirty="0"/>
              <a:t>• Gradient Descent</a:t>
            </a:r>
          </a:p>
          <a:p>
            <a:r>
              <a:rPr lang="en-US" sz="3300" dirty="0"/>
              <a:t>• Batch Gradient Descent</a:t>
            </a:r>
          </a:p>
          <a:p>
            <a:r>
              <a:rPr lang="en-US" sz="3300" dirty="0"/>
              <a:t>• Stochastic Gradient Descent</a:t>
            </a:r>
          </a:p>
          <a:p>
            <a:r>
              <a:rPr lang="en-US" sz="3300" dirty="0"/>
              <a:t>• </a:t>
            </a:r>
            <a:r>
              <a:rPr lang="en-US" sz="3300" dirty="0" err="1"/>
              <a:t>Adagrad</a:t>
            </a:r>
            <a:endParaRPr lang="en-US" sz="3300" dirty="0"/>
          </a:p>
          <a:p>
            <a:r>
              <a:rPr lang="en-US" sz="3300" dirty="0"/>
              <a:t>• </a:t>
            </a:r>
            <a:r>
              <a:rPr lang="en-US" sz="3300" dirty="0" err="1"/>
              <a:t>Rmsprop</a:t>
            </a:r>
            <a:endParaRPr lang="en-US" sz="3300" dirty="0"/>
          </a:p>
          <a:p>
            <a:r>
              <a:rPr lang="en-US" sz="3300" dirty="0"/>
              <a:t>• Adam</a:t>
            </a:r>
          </a:p>
        </p:txBody>
      </p:sp>
      <p:sp>
        <p:nvSpPr>
          <p:cNvPr id="5" name="Slide Number Placeholder 4"/>
          <p:cNvSpPr>
            <a:spLocks noGrp="1"/>
          </p:cNvSpPr>
          <p:nvPr>
            <p:ph type="sldNum" sz="quarter" idx="12"/>
          </p:nvPr>
        </p:nvSpPr>
        <p:spPr/>
        <p:txBody>
          <a:bodyPr/>
          <a:lstStyle/>
          <a:p>
            <a:fld id="{3680D392-614A-43D7-BA76-AB1FFE045AF8}" type="slidenum">
              <a:rPr lang="en-US" smtClean="0"/>
              <a:t>23</a:t>
            </a:fld>
            <a:endParaRPr lang="en-US" dirty="0"/>
          </a:p>
        </p:txBody>
      </p:sp>
    </p:spTree>
    <p:extLst>
      <p:ext uri="{BB962C8B-B14F-4D97-AF65-F5344CB8AC3E}">
        <p14:creationId xmlns:p14="http://schemas.microsoft.com/office/powerpoint/2010/main" val="602618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480" y="256032"/>
            <a:ext cx="6345302" cy="642508"/>
          </a:xfrm>
        </p:spPr>
        <p:txBody>
          <a:bodyPr/>
          <a:lstStyle/>
          <a:p>
            <a:pPr algn="l"/>
            <a:r>
              <a:rPr lang="en-US" b="1" cap="none" dirty="0"/>
              <a:t>Gradient Descent</a:t>
            </a:r>
            <a:endParaRPr lang="en-US" cap="none" dirty="0"/>
          </a:p>
        </p:txBody>
      </p:sp>
      <p:pic>
        <p:nvPicPr>
          <p:cNvPr id="5" name="Picture 4"/>
          <p:cNvPicPr>
            <a:picLocks noChangeAspect="1"/>
          </p:cNvPicPr>
          <p:nvPr/>
        </p:nvPicPr>
        <p:blipFill>
          <a:blip r:embed="rId2"/>
          <a:stretch>
            <a:fillRect/>
          </a:stretch>
        </p:blipFill>
        <p:spPr>
          <a:xfrm>
            <a:off x="297480" y="3199807"/>
            <a:ext cx="4887917" cy="2925172"/>
          </a:xfrm>
          <a:prstGeom prst="rect">
            <a:avLst/>
          </a:prstGeom>
        </p:spPr>
      </p:pic>
      <p:pic>
        <p:nvPicPr>
          <p:cNvPr id="6" name="Picture 5"/>
          <p:cNvPicPr>
            <a:picLocks noChangeAspect="1"/>
          </p:cNvPicPr>
          <p:nvPr/>
        </p:nvPicPr>
        <p:blipFill>
          <a:blip r:embed="rId3"/>
          <a:stretch>
            <a:fillRect/>
          </a:stretch>
        </p:blipFill>
        <p:spPr>
          <a:xfrm>
            <a:off x="6359203" y="3208951"/>
            <a:ext cx="4887917" cy="2925172"/>
          </a:xfrm>
          <a:prstGeom prst="rect">
            <a:avLst/>
          </a:prstGeom>
        </p:spPr>
      </p:pic>
      <p:sp>
        <p:nvSpPr>
          <p:cNvPr id="3" name="Rectangle 2"/>
          <p:cNvSpPr/>
          <p:nvPr/>
        </p:nvSpPr>
        <p:spPr>
          <a:xfrm>
            <a:off x="297480" y="972372"/>
            <a:ext cx="10949640" cy="1754326"/>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Gradient descent: is an optimization algorithm used to minimize some function by iteratively moving in the direction of steepest descent as defined by the negative of the gradient. </a:t>
            </a:r>
          </a:p>
          <a:p>
            <a:r>
              <a:rPr lang="en-US" b="1" dirty="0">
                <a:latin typeface="Times New Roman" panose="02020603050405020304" pitchFamily="18" charset="0"/>
                <a:cs typeface="Times New Roman" panose="02020603050405020304" pitchFamily="18" charset="0"/>
              </a:rPr>
              <a:t>In machine learning, we use gradient descent to update the parameters of our model. Parameters refer to weights in neural networks.</a:t>
            </a:r>
          </a:p>
          <a:p>
            <a:r>
              <a:rPr lang="en-US" b="1" dirty="0">
                <a:latin typeface="Times New Roman" panose="02020603050405020304" pitchFamily="18" charset="0"/>
                <a:cs typeface="Times New Roman" panose="02020603050405020304" pitchFamily="18" charset="0"/>
              </a:rPr>
              <a:t>To put it simply, we use gradient descent to minimize the cost function, J(w).</a:t>
            </a:r>
          </a:p>
          <a:p>
            <a:r>
              <a:rPr lang="en-US" b="1" dirty="0">
                <a:latin typeface="Times New Roman" panose="02020603050405020304" pitchFamily="18" charset="0"/>
                <a:cs typeface="Times New Roman" panose="02020603050405020304" pitchFamily="18" charset="0"/>
              </a:rPr>
              <a:t>Very Slow</a:t>
            </a:r>
          </a:p>
        </p:txBody>
      </p:sp>
      <p:sp>
        <p:nvSpPr>
          <p:cNvPr id="7" name="Slide Number Placeholder 6"/>
          <p:cNvSpPr>
            <a:spLocks noGrp="1"/>
          </p:cNvSpPr>
          <p:nvPr>
            <p:ph type="sldNum" sz="quarter" idx="12"/>
          </p:nvPr>
        </p:nvSpPr>
        <p:spPr/>
        <p:txBody>
          <a:bodyPr/>
          <a:lstStyle/>
          <a:p>
            <a:fld id="{3680D392-614A-43D7-BA76-AB1FFE045AF8}" type="slidenum">
              <a:rPr lang="en-US" smtClean="0"/>
              <a:t>24</a:t>
            </a:fld>
            <a:endParaRPr lang="en-US" dirty="0"/>
          </a:p>
        </p:txBody>
      </p:sp>
    </p:spTree>
    <p:extLst>
      <p:ext uri="{BB962C8B-B14F-4D97-AF65-F5344CB8AC3E}">
        <p14:creationId xmlns:p14="http://schemas.microsoft.com/office/powerpoint/2010/main" val="2982331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59" y="164186"/>
            <a:ext cx="8842895" cy="770524"/>
          </a:xfrm>
        </p:spPr>
        <p:txBody>
          <a:bodyPr>
            <a:normAutofit/>
          </a:bodyPr>
          <a:lstStyle/>
          <a:p>
            <a:pPr algn="l"/>
            <a:r>
              <a:rPr lang="en-US" cap="none" dirty="0"/>
              <a:t>Stochastic Gradient Descent (SGD) </a:t>
            </a:r>
          </a:p>
        </p:txBody>
      </p:sp>
      <mc:AlternateContent xmlns:mc="http://schemas.openxmlformats.org/markup-compatibility/2006" xmlns:a14="http://schemas.microsoft.com/office/drawing/2010/main">
        <mc:Choice Requires="a14">
          <p:sp>
            <p:nvSpPr>
              <p:cNvPr id="6" name="Rectangle 5"/>
              <p:cNvSpPr/>
              <p:nvPr/>
            </p:nvSpPr>
            <p:spPr>
              <a:xfrm>
                <a:off x="365760" y="959652"/>
                <a:ext cx="11170458" cy="2397066"/>
              </a:xfrm>
              <a:prstGeom prst="rect">
                <a:avLst/>
              </a:prstGeom>
            </p:spPr>
            <p:txBody>
              <a:bodyPr wrap="square">
                <a:spAutoFit/>
              </a:bodyPr>
              <a:lstStyle/>
              <a:p>
                <a:pPr marL="285750" indent="-285750">
                  <a:lnSpc>
                    <a:spcPts val="26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Stochastic Gradient Descent (SGD) is a variant of the standard Gradient Descent algorithm used in ML. </a:t>
                </a:r>
              </a:p>
              <a:p>
                <a:pPr marL="285750" indent="-285750">
                  <a:lnSpc>
                    <a:spcPts val="26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SGD : This optimization technique updates the model’s parameters more frequently than regular GD. </a:t>
                </a:r>
              </a:p>
              <a:p>
                <a:pPr marL="285750" indent="-285750">
                  <a:lnSpc>
                    <a:spcPts val="26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SGD computes the loss on individual training examples and updates the model parameters accordingly. </a:t>
                </a:r>
              </a:p>
              <a:p>
                <a:pPr marL="285750" indent="-285750">
                  <a:lnSpc>
                    <a:spcPts val="26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If your dataset contains 1000 rows, SGD will update the model parameters 1000 times in one cycle through the dataset.</a:t>
                </a:r>
              </a:p>
              <a:p>
                <a:pPr marL="285750" indent="-285750">
                  <a:lnSpc>
                    <a:spcPts val="26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Equation: The equation provided in the image is:</a:t>
                </a:r>
                <a14:m>
                  <m:oMath xmlns:m="http://schemas.openxmlformats.org/officeDocument/2006/math">
                    <m:r>
                      <a:rPr lang="en-US" b="1" i="0" dirty="0" smtClean="0">
                        <a:latin typeface="Cambria Math" panose="02040503050406030204" pitchFamily="18" charset="0"/>
                        <a:cs typeface="Times New Roman" panose="02020603050405020304" pitchFamily="18" charset="0"/>
                      </a:rPr>
                      <m:t>  </m:t>
                    </m:r>
                    <m:r>
                      <a:rPr lang="en-US" b="1" i="1" dirty="0" smtClean="0">
                        <a:latin typeface="Cambria Math" panose="02040503050406030204" pitchFamily="18" charset="0"/>
                        <a:cs typeface="Times New Roman" panose="02020603050405020304" pitchFamily="18" charset="0"/>
                      </a:rPr>
                      <m:t>𝜽</m:t>
                    </m:r>
                    <m:r>
                      <a:rPr lang="en-US" b="1" i="1" dirty="0" smtClean="0">
                        <a:latin typeface="Cambria Math" panose="02040503050406030204" pitchFamily="18" charset="0"/>
                        <a:cs typeface="Times New Roman" panose="02020603050405020304" pitchFamily="18" charset="0"/>
                      </a:rPr>
                      <m:t>=</m:t>
                    </m:r>
                    <m:r>
                      <a:rPr lang="en-US" b="1" i="1" dirty="0" smtClean="0">
                        <a:latin typeface="Cambria Math" panose="02040503050406030204" pitchFamily="18" charset="0"/>
                        <a:cs typeface="Times New Roman" panose="02020603050405020304" pitchFamily="18" charset="0"/>
                      </a:rPr>
                      <m:t>𝜽</m:t>
                    </m:r>
                    <m:r>
                      <a:rPr lang="en-US" b="1" i="1" dirty="0" smtClean="0">
                        <a:latin typeface="Cambria Math" panose="02040503050406030204" pitchFamily="18" charset="0"/>
                        <a:cs typeface="Times New Roman" panose="02020603050405020304" pitchFamily="18" charset="0"/>
                      </a:rPr>
                      <m:t>−</m:t>
                    </m:r>
                    <m:r>
                      <a:rPr lang="en-US" b="1" i="1" dirty="0" smtClean="0">
                        <a:latin typeface="Cambria Math" panose="02040503050406030204" pitchFamily="18" charset="0"/>
                        <a:cs typeface="Times New Roman" panose="02020603050405020304" pitchFamily="18" charset="0"/>
                      </a:rPr>
                      <m:t>𝜶</m:t>
                    </m:r>
                    <m:r>
                      <a:rPr lang="en-US" b="1" i="0" dirty="0" smtClean="0">
                        <a:latin typeface="Cambria Math" panose="02040503050406030204" pitchFamily="18" charset="0"/>
                        <a:cs typeface="Times New Roman" panose="02020603050405020304" pitchFamily="18" charset="0"/>
                      </a:rPr>
                      <m:t>𝛁</m:t>
                    </m:r>
                    <m:r>
                      <a:rPr lang="en-US" b="1" i="1" dirty="0" smtClean="0">
                        <a:latin typeface="Cambria Math" panose="02040503050406030204" pitchFamily="18" charset="0"/>
                        <a:cs typeface="Times New Roman" panose="02020603050405020304" pitchFamily="18" charset="0"/>
                      </a:rPr>
                      <m:t>𝑱</m:t>
                    </m:r>
                    <m:r>
                      <a:rPr lang="en-US" b="1" i="1" dirty="0" smtClean="0">
                        <a:latin typeface="Cambria Math" panose="02040503050406030204" pitchFamily="18" charset="0"/>
                        <a:cs typeface="Times New Roman" panose="02020603050405020304" pitchFamily="18" charset="0"/>
                      </a:rPr>
                      <m:t>(</m:t>
                    </m:r>
                    <m:r>
                      <a:rPr lang="en-US" b="1" i="1" dirty="0" err="1" smtClean="0">
                        <a:latin typeface="Cambria Math" panose="02040503050406030204" pitchFamily="18" charset="0"/>
                        <a:cs typeface="Times New Roman" panose="02020603050405020304" pitchFamily="18" charset="0"/>
                      </a:rPr>
                      <m:t>𝜽</m:t>
                    </m:r>
                    <m:r>
                      <a:rPr lang="en-US" b="1" i="1" dirty="0" err="1" smtClean="0">
                        <a:latin typeface="Cambria Math" panose="02040503050406030204" pitchFamily="18" charset="0"/>
                        <a:cs typeface="Times New Roman" panose="02020603050405020304" pitchFamily="18" charset="0"/>
                      </a:rPr>
                      <m:t>;</m:t>
                    </m:r>
                    <m:r>
                      <a:rPr lang="en-US" b="1" i="1" dirty="0" err="1" smtClean="0">
                        <a:latin typeface="Cambria Math" panose="02040503050406030204" pitchFamily="18" charset="0"/>
                        <a:cs typeface="Times New Roman" panose="02020603050405020304" pitchFamily="18" charset="0"/>
                      </a:rPr>
                      <m:t>𝒙</m:t>
                    </m:r>
                    <m:r>
                      <a:rPr lang="en-US" b="1" i="1" dirty="0" smtClean="0">
                        <a:latin typeface="Cambria Math" panose="02040503050406030204" pitchFamily="18" charset="0"/>
                        <a:cs typeface="Times New Roman" panose="02020603050405020304" pitchFamily="18" charset="0"/>
                      </a:rPr>
                      <m:t>(</m:t>
                    </m:r>
                    <m:r>
                      <a:rPr lang="en-US" b="1" i="1" dirty="0" err="1" smtClean="0">
                        <a:latin typeface="Cambria Math" panose="02040503050406030204" pitchFamily="18" charset="0"/>
                        <a:cs typeface="Times New Roman" panose="02020603050405020304" pitchFamily="18" charset="0"/>
                      </a:rPr>
                      <m:t>𝒊</m:t>
                    </m:r>
                    <m:r>
                      <a:rPr lang="en-US" b="1" i="1" dirty="0" smtClean="0">
                        <a:latin typeface="Cambria Math" panose="02040503050406030204" pitchFamily="18" charset="0"/>
                        <a:cs typeface="Times New Roman" panose="02020603050405020304" pitchFamily="18" charset="0"/>
                      </a:rPr>
                      <m:t>),</m:t>
                    </m:r>
                    <m:r>
                      <a:rPr lang="en-US" b="1" i="1" dirty="0" smtClean="0">
                        <a:latin typeface="Cambria Math" panose="02040503050406030204" pitchFamily="18" charset="0"/>
                        <a:cs typeface="Times New Roman" panose="02020603050405020304" pitchFamily="18" charset="0"/>
                      </a:rPr>
                      <m:t>𝒚</m:t>
                    </m:r>
                    <m:r>
                      <a:rPr lang="en-US" b="1" i="1" dirty="0" smtClean="0">
                        <a:latin typeface="Cambria Math" panose="02040503050406030204" pitchFamily="18" charset="0"/>
                        <a:cs typeface="Times New Roman" panose="02020603050405020304" pitchFamily="18" charset="0"/>
                      </a:rPr>
                      <m:t>(</m:t>
                    </m:r>
                    <m:r>
                      <a:rPr lang="en-US" b="1" i="1" dirty="0" err="1" smtClean="0">
                        <a:latin typeface="Cambria Math" panose="02040503050406030204" pitchFamily="18" charset="0"/>
                        <a:cs typeface="Times New Roman" panose="02020603050405020304" pitchFamily="18" charset="0"/>
                      </a:rPr>
                      <m:t>𝒊</m:t>
                    </m:r>
                    <m:r>
                      <a:rPr lang="en-US" b="1" i="1" dirty="0" smtClean="0">
                        <a:latin typeface="Cambria Math" panose="02040503050406030204" pitchFamily="18" charset="0"/>
                        <a:cs typeface="Times New Roman" panose="02020603050405020304" pitchFamily="18" charset="0"/>
                      </a:rPr>
                      <m:t>))</m:t>
                    </m:r>
                  </m:oMath>
                </a14:m>
                <a:endParaRPr lang="en-US" b="1" dirty="0">
                  <a:latin typeface="Times New Roman" panose="02020603050405020304" pitchFamily="18" charset="0"/>
                  <a:cs typeface="Times New Roman" panose="02020603050405020304" pitchFamily="18" charset="0"/>
                </a:endParaRPr>
              </a:p>
              <a:p>
                <a:pPr marL="285750" indent="-285750">
                  <a:lnSpc>
                    <a:spcPts val="26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Very Fast</a:t>
                </a:r>
              </a:p>
            </p:txBody>
          </p:sp>
        </mc:Choice>
        <mc:Fallback xmlns="">
          <p:sp>
            <p:nvSpPr>
              <p:cNvPr id="6" name="Rectangle 5"/>
              <p:cNvSpPr>
                <a:spLocks noRot="1" noChangeAspect="1" noMove="1" noResize="1" noEditPoints="1" noAdjustHandles="1" noChangeArrowheads="1" noChangeShapeType="1" noTextEdit="1"/>
              </p:cNvSpPr>
              <p:nvPr/>
            </p:nvSpPr>
            <p:spPr>
              <a:xfrm>
                <a:off x="365760" y="959652"/>
                <a:ext cx="11170458" cy="2397066"/>
              </a:xfrm>
              <a:prstGeom prst="rect">
                <a:avLst/>
              </a:prstGeom>
              <a:blipFill>
                <a:blip r:embed="rId2"/>
                <a:stretch>
                  <a:fillRect l="-328" b="-30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3680D392-614A-43D7-BA76-AB1FFE045AF8}" type="slidenum">
              <a:rPr lang="en-US" smtClean="0"/>
              <a:t>25</a:t>
            </a:fld>
            <a:endParaRPr lang="en-US" dirty="0"/>
          </a:p>
        </p:txBody>
      </p:sp>
      <p:pic>
        <p:nvPicPr>
          <p:cNvPr id="2050" name="Picture 2">
            <a:extLst>
              <a:ext uri="{FF2B5EF4-FFF2-40B4-BE49-F238E27FC236}">
                <a16:creationId xmlns:a16="http://schemas.microsoft.com/office/drawing/2014/main" id="{525778D4-8063-8A58-2FE8-02B89DC6C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5660" y="3023294"/>
            <a:ext cx="4955310" cy="265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4503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59" y="164186"/>
            <a:ext cx="8842895" cy="770524"/>
          </a:xfrm>
        </p:spPr>
        <p:txBody>
          <a:bodyPr>
            <a:normAutofit/>
          </a:bodyPr>
          <a:lstStyle/>
          <a:p>
            <a:pPr algn="l"/>
            <a:r>
              <a:rPr lang="en-US" cap="none" dirty="0"/>
              <a:t>Mini-Batch Gradient Descent</a:t>
            </a:r>
          </a:p>
        </p:txBody>
      </p:sp>
      <p:sp>
        <p:nvSpPr>
          <p:cNvPr id="6" name="Rectangle 5"/>
          <p:cNvSpPr/>
          <p:nvPr/>
        </p:nvSpPr>
        <p:spPr>
          <a:xfrm>
            <a:off x="365760" y="959652"/>
            <a:ext cx="11170458" cy="1730217"/>
          </a:xfrm>
          <a:prstGeom prst="rect">
            <a:avLst/>
          </a:prstGeom>
        </p:spPr>
        <p:txBody>
          <a:bodyPr wrap="square">
            <a:spAutoFit/>
          </a:bodyPr>
          <a:lstStyle/>
          <a:p>
            <a:pPr marL="285750" indent="-285750">
              <a:lnSpc>
                <a:spcPts val="26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Mini-Batch Gradient Descent, which is an optimization technique used in machine learning.</a:t>
            </a:r>
          </a:p>
          <a:p>
            <a:pPr marL="285750" indent="-285750">
              <a:lnSpc>
                <a:spcPts val="26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It is considered the best among all variations of gradient descent algorithms.</a:t>
            </a:r>
          </a:p>
          <a:p>
            <a:pPr marL="285750" indent="-285750">
              <a:lnSpc>
                <a:spcPts val="26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An improvement over both stochastic gradient descent (SGD) and standard gradient descent.</a:t>
            </a:r>
          </a:p>
          <a:p>
            <a:pPr marL="285750" indent="-285750">
              <a:lnSpc>
                <a:spcPts val="26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Updates model parameters after every batch of training examples.</a:t>
            </a:r>
          </a:p>
          <a:p>
            <a:pPr marL="285750" indent="-285750">
              <a:lnSpc>
                <a:spcPts val="26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Faster Than Gradient Descent but Slower Than Stochastic Gradient Descent </a:t>
            </a:r>
          </a:p>
        </p:txBody>
      </p:sp>
      <p:sp>
        <p:nvSpPr>
          <p:cNvPr id="4" name="Slide Number Placeholder 3"/>
          <p:cNvSpPr>
            <a:spLocks noGrp="1"/>
          </p:cNvSpPr>
          <p:nvPr>
            <p:ph type="sldNum" sz="quarter" idx="12"/>
          </p:nvPr>
        </p:nvSpPr>
        <p:spPr/>
        <p:txBody>
          <a:bodyPr/>
          <a:lstStyle/>
          <a:p>
            <a:fld id="{3680D392-614A-43D7-BA76-AB1FFE045AF8}" type="slidenum">
              <a:rPr lang="en-US" smtClean="0"/>
              <a:t>26</a:t>
            </a:fld>
            <a:endParaRPr lang="en-US" dirty="0"/>
          </a:p>
        </p:txBody>
      </p:sp>
      <p:pic>
        <p:nvPicPr>
          <p:cNvPr id="3074" name="Picture 2">
            <a:extLst>
              <a:ext uri="{FF2B5EF4-FFF2-40B4-BE49-F238E27FC236}">
                <a16:creationId xmlns:a16="http://schemas.microsoft.com/office/drawing/2014/main" id="{6E1509B5-F1E8-0DBE-3DFD-DFAD1AFB5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8666" y="2789618"/>
            <a:ext cx="5937250"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0867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64186"/>
            <a:ext cx="4223894" cy="770524"/>
          </a:xfrm>
        </p:spPr>
        <p:txBody>
          <a:bodyPr/>
          <a:lstStyle/>
          <a:p>
            <a:pPr algn="l"/>
            <a:r>
              <a:rPr lang="en-US" cap="none" dirty="0"/>
              <a:t>Learning Rate</a:t>
            </a:r>
          </a:p>
        </p:txBody>
      </p:sp>
      <p:pic>
        <p:nvPicPr>
          <p:cNvPr id="5" name="Picture 4"/>
          <p:cNvPicPr>
            <a:picLocks noChangeAspect="1"/>
          </p:cNvPicPr>
          <p:nvPr/>
        </p:nvPicPr>
        <p:blipFill>
          <a:blip r:embed="rId2"/>
          <a:stretch>
            <a:fillRect/>
          </a:stretch>
        </p:blipFill>
        <p:spPr>
          <a:xfrm>
            <a:off x="1751758" y="2218517"/>
            <a:ext cx="7972201" cy="3081567"/>
          </a:xfrm>
          <a:prstGeom prst="rect">
            <a:avLst/>
          </a:prstGeom>
        </p:spPr>
      </p:pic>
      <p:sp>
        <p:nvSpPr>
          <p:cNvPr id="6" name="Rectangle 5"/>
          <p:cNvSpPr/>
          <p:nvPr/>
        </p:nvSpPr>
        <p:spPr>
          <a:xfrm>
            <a:off x="365760" y="1209030"/>
            <a:ext cx="10744199" cy="646331"/>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How big/small the steps are gradient descent takes into the direction of the local minimum are determined by the learning rate, which figures out how fast or slow we will move towards the optimal weights.</a:t>
            </a:r>
          </a:p>
        </p:txBody>
      </p:sp>
      <p:sp>
        <p:nvSpPr>
          <p:cNvPr id="4" name="Slide Number Placeholder 3"/>
          <p:cNvSpPr>
            <a:spLocks noGrp="1"/>
          </p:cNvSpPr>
          <p:nvPr>
            <p:ph type="sldNum" sz="quarter" idx="12"/>
          </p:nvPr>
        </p:nvSpPr>
        <p:spPr/>
        <p:txBody>
          <a:bodyPr/>
          <a:lstStyle/>
          <a:p>
            <a:fld id="{3680D392-614A-43D7-BA76-AB1FFE045AF8}" type="slidenum">
              <a:rPr lang="en-US" smtClean="0"/>
              <a:t>27</a:t>
            </a:fld>
            <a:endParaRPr lang="en-US" dirty="0"/>
          </a:p>
        </p:txBody>
      </p:sp>
    </p:spTree>
    <p:extLst>
      <p:ext uri="{BB962C8B-B14F-4D97-AF65-F5344CB8AC3E}">
        <p14:creationId xmlns:p14="http://schemas.microsoft.com/office/powerpoint/2010/main" val="2899502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12" y="5600"/>
            <a:ext cx="10396882" cy="1151965"/>
          </a:xfrm>
        </p:spPr>
        <p:txBody>
          <a:bodyPr/>
          <a:lstStyle/>
          <a:p>
            <a:pPr>
              <a:buNone/>
            </a:pPr>
            <a:r>
              <a:rPr lang="en-US" sz="4400" b="1" dirty="0"/>
              <a:t>Adaptive Learning Rate</a:t>
            </a:r>
          </a:p>
        </p:txBody>
      </p:sp>
      <p:sp>
        <p:nvSpPr>
          <p:cNvPr id="7" name="Slide Number Placeholder 6"/>
          <p:cNvSpPr>
            <a:spLocks noGrp="1"/>
          </p:cNvSpPr>
          <p:nvPr>
            <p:ph type="sldNum" sz="quarter" idx="12"/>
          </p:nvPr>
        </p:nvSpPr>
        <p:spPr/>
        <p:txBody>
          <a:bodyPr/>
          <a:lstStyle/>
          <a:p>
            <a:fld id="{3680D392-614A-43D7-BA76-AB1FFE045AF8}" type="slidenum">
              <a:rPr lang="en-US" smtClean="0"/>
              <a:t>28</a:t>
            </a:fld>
            <a:endParaRPr lang="en-US" dirty="0"/>
          </a:p>
        </p:txBody>
      </p:sp>
      <p:pic>
        <p:nvPicPr>
          <p:cNvPr id="5" name="Picture 4" descr="A close-up of a white page&#10;&#10;AI-generated content may be incorrect.">
            <a:extLst>
              <a:ext uri="{FF2B5EF4-FFF2-40B4-BE49-F238E27FC236}">
                <a16:creationId xmlns:a16="http://schemas.microsoft.com/office/drawing/2014/main" id="{1995E326-8232-5568-FF34-CD2F8C27F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19" y="975657"/>
            <a:ext cx="9829800" cy="5067300"/>
          </a:xfrm>
          <a:prstGeom prst="rect">
            <a:avLst/>
          </a:prstGeom>
        </p:spPr>
      </p:pic>
    </p:spTree>
    <p:extLst>
      <p:ext uri="{BB962C8B-B14F-4D97-AF65-F5344CB8AC3E}">
        <p14:creationId xmlns:p14="http://schemas.microsoft.com/office/powerpoint/2010/main" val="1448980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0B9B9-9F91-1AF9-233C-837CF4ABA1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7BC9E-29C0-B5DC-C211-9A0BE9DE5FFA}"/>
              </a:ext>
            </a:extLst>
          </p:cNvPr>
          <p:cNvSpPr>
            <a:spLocks noGrp="1"/>
          </p:cNvSpPr>
          <p:nvPr>
            <p:ph type="title"/>
          </p:nvPr>
        </p:nvSpPr>
        <p:spPr>
          <a:xfrm>
            <a:off x="210312" y="5600"/>
            <a:ext cx="10396882" cy="1151965"/>
          </a:xfrm>
        </p:spPr>
        <p:txBody>
          <a:bodyPr/>
          <a:lstStyle/>
          <a:p>
            <a:pPr>
              <a:buNone/>
            </a:pPr>
            <a:r>
              <a:rPr lang="en-US" sz="4400" b="1" dirty="0" err="1"/>
              <a:t>RMSProp</a:t>
            </a:r>
            <a:r>
              <a:rPr lang="en-US" sz="4400" b="1" dirty="0"/>
              <a:t> (Root Mean Square Propagation)</a:t>
            </a:r>
          </a:p>
        </p:txBody>
      </p:sp>
      <p:sp>
        <p:nvSpPr>
          <p:cNvPr id="3" name="TextBox 2">
            <a:extLst>
              <a:ext uri="{FF2B5EF4-FFF2-40B4-BE49-F238E27FC236}">
                <a16:creationId xmlns:a16="http://schemas.microsoft.com/office/drawing/2014/main" id="{EFFAE49F-DFA8-6F60-6F5D-4866E5906F9B}"/>
              </a:ext>
            </a:extLst>
          </p:cNvPr>
          <p:cNvSpPr txBox="1"/>
          <p:nvPr/>
        </p:nvSpPr>
        <p:spPr>
          <a:xfrm>
            <a:off x="210312" y="1272425"/>
            <a:ext cx="4571238" cy="5324535"/>
          </a:xfrm>
          <a:prstGeom prst="rect">
            <a:avLst/>
          </a:prstGeom>
          <a:noFill/>
        </p:spPr>
        <p:txBody>
          <a:bodyPr wrap="square" rtlCol="0">
            <a:spAutoFit/>
          </a:bodyPr>
          <a:lstStyle/>
          <a:p>
            <a:pPr>
              <a:buNone/>
            </a:pPr>
            <a:r>
              <a:rPr lang="en-US" sz="2000" b="1" dirty="0"/>
              <a:t>Definition</a:t>
            </a:r>
          </a:p>
          <a:p>
            <a:r>
              <a:rPr lang="en-US" sz="2000" dirty="0" err="1">
                <a:effectLst/>
              </a:rPr>
              <a:t>RMSProp</a:t>
            </a:r>
            <a:r>
              <a:rPr lang="en-US" sz="2000" dirty="0">
                <a:effectLst/>
              </a:rPr>
              <a:t> is an </a:t>
            </a:r>
            <a:r>
              <a:rPr lang="en-US" sz="2000" b="1" dirty="0">
                <a:effectLst/>
              </a:rPr>
              <a:t>adaptive learning rate</a:t>
            </a:r>
            <a:r>
              <a:rPr lang="en-US" sz="2000" dirty="0">
                <a:effectLst/>
              </a:rPr>
              <a:t> optimization algorithm designed to address some limitations of </a:t>
            </a:r>
            <a:r>
              <a:rPr lang="en-US" sz="2000" b="1" dirty="0" err="1">
                <a:effectLst/>
              </a:rPr>
              <a:t>Adagrad</a:t>
            </a:r>
            <a:r>
              <a:rPr lang="en-US" sz="2000" dirty="0">
                <a:effectLst/>
              </a:rPr>
              <a:t>, particularly its aggressive learning rate decay. </a:t>
            </a:r>
          </a:p>
          <a:p>
            <a:endParaRPr lang="en-US" sz="2000" dirty="0"/>
          </a:p>
          <a:p>
            <a:r>
              <a:rPr lang="en-US" sz="2000" dirty="0">
                <a:effectLst/>
              </a:rPr>
              <a:t>Instead of using the cumulative sum of squared gradients (as in </a:t>
            </a:r>
            <a:r>
              <a:rPr lang="en-US" sz="2000" dirty="0" err="1">
                <a:effectLst/>
              </a:rPr>
              <a:t>Adagrad</a:t>
            </a:r>
            <a:r>
              <a:rPr lang="en-US" sz="2000" dirty="0">
                <a:effectLst/>
              </a:rPr>
              <a:t>), </a:t>
            </a:r>
            <a:r>
              <a:rPr lang="en-US" sz="2000" dirty="0" err="1">
                <a:effectLst/>
              </a:rPr>
              <a:t>RMSProp</a:t>
            </a:r>
            <a:r>
              <a:rPr lang="en-US" sz="2000" dirty="0">
                <a:effectLst/>
              </a:rPr>
              <a:t> uses an </a:t>
            </a:r>
            <a:r>
              <a:rPr lang="en-US" sz="2000" b="1" dirty="0">
                <a:effectLst/>
              </a:rPr>
              <a:t>exponential moving average (EMA)</a:t>
            </a:r>
            <a:r>
              <a:rPr lang="en-US" sz="2000" dirty="0">
                <a:effectLst/>
              </a:rPr>
              <a:t> of squared gradients to scale the learning rate for each parameter.</a:t>
            </a:r>
            <a:endParaRPr lang="ar-EG" sz="2000" dirty="0">
              <a:effectLst/>
            </a:endParaRPr>
          </a:p>
          <a:p>
            <a:endParaRPr lang="ar-EG" sz="2000" dirty="0"/>
          </a:p>
          <a:p>
            <a:r>
              <a:rPr lang="en-US" sz="2000" dirty="0">
                <a:effectLst/>
              </a:rPr>
              <a:t>This makes it more suitable for non-convex problems, such as training deep neural networks.</a:t>
            </a:r>
          </a:p>
          <a:p>
            <a:endParaRPr lang="en-US" sz="2000" dirty="0">
              <a:effectLst/>
            </a:endParaRPr>
          </a:p>
        </p:txBody>
      </p:sp>
      <p:sp>
        <p:nvSpPr>
          <p:cNvPr id="7" name="Slide Number Placeholder 6">
            <a:extLst>
              <a:ext uri="{FF2B5EF4-FFF2-40B4-BE49-F238E27FC236}">
                <a16:creationId xmlns:a16="http://schemas.microsoft.com/office/drawing/2014/main" id="{8E881641-2E6F-7420-C8E3-782061DDA939}"/>
              </a:ext>
            </a:extLst>
          </p:cNvPr>
          <p:cNvSpPr>
            <a:spLocks noGrp="1"/>
          </p:cNvSpPr>
          <p:nvPr>
            <p:ph type="sldNum" sz="quarter" idx="12"/>
          </p:nvPr>
        </p:nvSpPr>
        <p:spPr/>
        <p:txBody>
          <a:bodyPr/>
          <a:lstStyle/>
          <a:p>
            <a:fld id="{3680D392-614A-43D7-BA76-AB1FFE045AF8}" type="slidenum">
              <a:rPr lang="en-US" smtClean="0"/>
              <a:t>29</a:t>
            </a:fld>
            <a:endParaRPr lang="en-US" dirty="0"/>
          </a:p>
        </p:txBody>
      </p:sp>
      <p:pic>
        <p:nvPicPr>
          <p:cNvPr id="6" name="Picture 5">
            <a:extLst>
              <a:ext uri="{FF2B5EF4-FFF2-40B4-BE49-F238E27FC236}">
                <a16:creationId xmlns:a16="http://schemas.microsoft.com/office/drawing/2014/main" id="{4ED34EC8-8F94-8E08-47AB-063C45F265B6}"/>
              </a:ext>
            </a:extLst>
          </p:cNvPr>
          <p:cNvPicPr>
            <a:picLocks noChangeAspect="1"/>
          </p:cNvPicPr>
          <p:nvPr/>
        </p:nvPicPr>
        <p:blipFill>
          <a:blip r:embed="rId2"/>
          <a:stretch>
            <a:fillRect/>
          </a:stretch>
        </p:blipFill>
        <p:spPr>
          <a:xfrm>
            <a:off x="4781550" y="1272425"/>
            <a:ext cx="7410450" cy="5105400"/>
          </a:xfrm>
          <a:prstGeom prst="rect">
            <a:avLst/>
          </a:prstGeom>
        </p:spPr>
      </p:pic>
    </p:spTree>
    <p:extLst>
      <p:ext uri="{BB962C8B-B14F-4D97-AF65-F5344CB8AC3E}">
        <p14:creationId xmlns:p14="http://schemas.microsoft.com/office/powerpoint/2010/main" val="2536898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p:cNvSpPr>
            <a:spLocks noGrp="1"/>
          </p:cNvSpPr>
          <p:nvPr>
            <p:ph type="title"/>
          </p:nvPr>
        </p:nvSpPr>
        <p:spPr>
          <a:xfrm>
            <a:off x="1178564" y="505265"/>
            <a:ext cx="9833548" cy="1325563"/>
          </a:xfrm>
        </p:spPr>
        <p:txBody>
          <a:bodyPr vert="horz" lIns="91440" tIns="45720" rIns="91440" bIns="45720" rtlCol="0" anchor="b">
            <a:normAutofit/>
          </a:bodyPr>
          <a:lstStyle/>
          <a:p>
            <a:pPr algn="ctr"/>
            <a:r>
              <a:rPr lang="en-US" sz="3600" kern="1200" cap="none" dirty="0">
                <a:solidFill>
                  <a:schemeClr val="tx2"/>
                </a:solidFill>
                <a:latin typeface="+mj-lt"/>
                <a:ea typeface="+mj-ea"/>
                <a:cs typeface="+mj-cs"/>
              </a:rPr>
              <a:t>Agenda</a:t>
            </a:r>
            <a:endParaRPr lang="en-US" sz="3600" kern="1200" dirty="0">
              <a:solidFill>
                <a:schemeClr val="tx2"/>
              </a:solidFill>
              <a:latin typeface="+mj-lt"/>
              <a:ea typeface="+mj-ea"/>
              <a:cs typeface="+mj-cs"/>
            </a:endParaRPr>
          </a:p>
        </p:txBody>
      </p:sp>
      <p:grpSp>
        <p:nvGrpSpPr>
          <p:cNvPr id="28" name="Group 27">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29" name="Freeform: Shape 28">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p:cNvSpPr/>
          <p:nvPr/>
        </p:nvSpPr>
        <p:spPr>
          <a:xfrm>
            <a:off x="1179226" y="2316645"/>
            <a:ext cx="9833548" cy="3470302"/>
          </a:xfrm>
          <a:prstGeom prst="rect">
            <a:avLst/>
          </a:prstGeom>
        </p:spPr>
        <p:txBody>
          <a:bodyPr vert="horz" lIns="91440" tIns="45720" rIns="91440" bIns="45720" rtlCol="0">
            <a:normAutofit fontScale="92500" lnSpcReduction="20000"/>
          </a:bodyPr>
          <a:lstStyle/>
          <a:p>
            <a:pPr marL="342900" indent="-228600">
              <a:lnSpc>
                <a:spcPct val="150000"/>
              </a:lnSpc>
              <a:spcAft>
                <a:spcPts val="600"/>
              </a:spcAft>
              <a:buFont typeface="Arial" panose="020B0604020202020204" pitchFamily="34" charset="0"/>
              <a:buChar char="•"/>
            </a:pPr>
            <a:r>
              <a:rPr lang="en-US" sz="3200" dirty="0">
                <a:solidFill>
                  <a:schemeClr val="tx2"/>
                </a:solidFill>
              </a:rPr>
              <a:t>Neural Network Components </a:t>
            </a:r>
          </a:p>
          <a:p>
            <a:pPr marL="342900" indent="-228600">
              <a:lnSpc>
                <a:spcPct val="150000"/>
              </a:lnSpc>
              <a:spcAft>
                <a:spcPts val="600"/>
              </a:spcAft>
              <a:buFont typeface="Arial" panose="020B0604020202020204" pitchFamily="34" charset="0"/>
              <a:buChar char="•"/>
            </a:pPr>
            <a:r>
              <a:rPr lang="en-US" sz="3200" dirty="0">
                <a:solidFill>
                  <a:schemeClr val="tx2"/>
                </a:solidFill>
              </a:rPr>
              <a:t>Activation Functions </a:t>
            </a:r>
          </a:p>
          <a:p>
            <a:pPr marL="342900" indent="-228600">
              <a:lnSpc>
                <a:spcPct val="150000"/>
              </a:lnSpc>
              <a:spcAft>
                <a:spcPts val="600"/>
              </a:spcAft>
              <a:buFont typeface="Arial" panose="020B0604020202020204" pitchFamily="34" charset="0"/>
              <a:buChar char="•"/>
            </a:pPr>
            <a:r>
              <a:rPr lang="en-US" sz="3200" dirty="0">
                <a:solidFill>
                  <a:schemeClr val="tx2"/>
                </a:solidFill>
              </a:rPr>
              <a:t>Loss Function</a:t>
            </a:r>
          </a:p>
          <a:p>
            <a:pPr marL="342900" indent="-228600">
              <a:lnSpc>
                <a:spcPct val="150000"/>
              </a:lnSpc>
              <a:spcAft>
                <a:spcPts val="600"/>
              </a:spcAft>
              <a:buFont typeface="Arial" panose="020B0604020202020204" pitchFamily="34" charset="0"/>
              <a:buChar char="•"/>
            </a:pPr>
            <a:r>
              <a:rPr lang="en-US" sz="3200" dirty="0">
                <a:solidFill>
                  <a:schemeClr val="tx2"/>
                </a:solidFill>
              </a:rPr>
              <a:t>Optimization</a:t>
            </a:r>
          </a:p>
          <a:p>
            <a:pPr marL="342900" indent="-228600">
              <a:lnSpc>
                <a:spcPct val="150000"/>
              </a:lnSpc>
              <a:spcAft>
                <a:spcPts val="600"/>
              </a:spcAft>
              <a:buFont typeface="Arial" panose="020B0604020202020204" pitchFamily="34" charset="0"/>
              <a:buChar char="•"/>
            </a:pPr>
            <a:r>
              <a:rPr lang="en-US" sz="3200" dirty="0">
                <a:solidFill>
                  <a:schemeClr val="tx2"/>
                </a:solidFill>
              </a:rPr>
              <a:t>Example of NN</a:t>
            </a:r>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680D392-614A-43D7-BA76-AB1FFE045AF8}" type="slidenum">
              <a:rPr lang="en-US" smtClean="0"/>
              <a:pPr>
                <a:spcAft>
                  <a:spcPts val="600"/>
                </a:spcAft>
              </a:pPr>
              <a:t>3</a:t>
            </a:fld>
            <a:endParaRPr lang="en-US"/>
          </a:p>
        </p:txBody>
      </p:sp>
      <p:grpSp>
        <p:nvGrpSpPr>
          <p:cNvPr id="34" name="Group 33">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35" name="Freeform: Shape 34">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39862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E4A16-3244-589C-FAA3-87C785155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1F40FF-FC02-9151-4F2C-0F32A9F8AE3C}"/>
              </a:ext>
            </a:extLst>
          </p:cNvPr>
          <p:cNvSpPr>
            <a:spLocks noGrp="1"/>
          </p:cNvSpPr>
          <p:nvPr>
            <p:ph type="title"/>
          </p:nvPr>
        </p:nvSpPr>
        <p:spPr>
          <a:xfrm>
            <a:off x="210312" y="5600"/>
            <a:ext cx="10396882" cy="1151965"/>
          </a:xfrm>
        </p:spPr>
        <p:txBody>
          <a:bodyPr/>
          <a:lstStyle/>
          <a:p>
            <a:pPr>
              <a:buNone/>
            </a:pPr>
            <a:r>
              <a:rPr lang="en-US" sz="4400" b="1" dirty="0" err="1"/>
              <a:t>RMSProp</a:t>
            </a:r>
            <a:r>
              <a:rPr lang="en-US" sz="4400" b="1" dirty="0"/>
              <a:t> (Root Mean Square Propagation)</a:t>
            </a:r>
          </a:p>
        </p:txBody>
      </p:sp>
      <p:sp>
        <p:nvSpPr>
          <p:cNvPr id="7" name="Slide Number Placeholder 6">
            <a:extLst>
              <a:ext uri="{FF2B5EF4-FFF2-40B4-BE49-F238E27FC236}">
                <a16:creationId xmlns:a16="http://schemas.microsoft.com/office/drawing/2014/main" id="{30694C82-F847-5ED7-B109-A40FC4DF778C}"/>
              </a:ext>
            </a:extLst>
          </p:cNvPr>
          <p:cNvSpPr>
            <a:spLocks noGrp="1"/>
          </p:cNvSpPr>
          <p:nvPr>
            <p:ph type="sldNum" sz="quarter" idx="12"/>
          </p:nvPr>
        </p:nvSpPr>
        <p:spPr/>
        <p:txBody>
          <a:bodyPr/>
          <a:lstStyle/>
          <a:p>
            <a:fld id="{3680D392-614A-43D7-BA76-AB1FFE045AF8}" type="slidenum">
              <a:rPr lang="en-US" smtClean="0"/>
              <a:t>30</a:t>
            </a:fld>
            <a:endParaRPr lang="en-US" dirty="0"/>
          </a:p>
        </p:txBody>
      </p:sp>
      <p:pic>
        <p:nvPicPr>
          <p:cNvPr id="5" name="Picture 4" descr="A screenshot of a computer program&#10;&#10;AI-generated content may be incorrect.">
            <a:extLst>
              <a:ext uri="{FF2B5EF4-FFF2-40B4-BE49-F238E27FC236}">
                <a16:creationId xmlns:a16="http://schemas.microsoft.com/office/drawing/2014/main" id="{AED2F89D-D137-CD14-44B7-E3B5679C28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962" y="1157565"/>
            <a:ext cx="9744075" cy="5229225"/>
          </a:xfrm>
          <a:prstGeom prst="rect">
            <a:avLst/>
          </a:prstGeom>
        </p:spPr>
      </p:pic>
    </p:spTree>
    <p:extLst>
      <p:ext uri="{BB962C8B-B14F-4D97-AF65-F5344CB8AC3E}">
        <p14:creationId xmlns:p14="http://schemas.microsoft.com/office/powerpoint/2010/main" val="2227809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3680D392-614A-43D7-BA76-AB1FFE045AF8}" type="slidenum">
              <a:rPr lang="en-US" smtClean="0"/>
              <a:t>31</a:t>
            </a:fld>
            <a:endParaRPr lang="en-US" dirty="0"/>
          </a:p>
        </p:txBody>
      </p:sp>
      <p:pic>
        <p:nvPicPr>
          <p:cNvPr id="5" name="Picture 4" descr="A close up of a text&#10;&#10;AI-generated content may be incorrect.">
            <a:extLst>
              <a:ext uri="{FF2B5EF4-FFF2-40B4-BE49-F238E27FC236}">
                <a16:creationId xmlns:a16="http://schemas.microsoft.com/office/drawing/2014/main" id="{4A764DC9-7399-A9D9-C0F8-F4A8CE58F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0"/>
            <a:ext cx="9429750" cy="3752850"/>
          </a:xfrm>
          <a:prstGeom prst="rect">
            <a:avLst/>
          </a:prstGeom>
        </p:spPr>
      </p:pic>
      <p:pic>
        <p:nvPicPr>
          <p:cNvPr id="9" name="Picture 8" descr="A white background with black text&#10;&#10;AI-generated content may be incorrect.">
            <a:extLst>
              <a:ext uri="{FF2B5EF4-FFF2-40B4-BE49-F238E27FC236}">
                <a16:creationId xmlns:a16="http://schemas.microsoft.com/office/drawing/2014/main" id="{14657F70-42B9-5CD8-53B8-F3A0D5CACE83}"/>
              </a:ext>
            </a:extLst>
          </p:cNvPr>
          <p:cNvPicPr>
            <a:picLocks noChangeAspect="1"/>
          </p:cNvPicPr>
          <p:nvPr/>
        </p:nvPicPr>
        <p:blipFill>
          <a:blip r:embed="rId3">
            <a:extLst>
              <a:ext uri="{28A0092B-C50C-407E-A947-70E740481C1C}">
                <a14:useLocalDpi xmlns:a14="http://schemas.microsoft.com/office/drawing/2010/main" val="0"/>
              </a:ext>
            </a:extLst>
          </a:blip>
          <a:srcRect t="4998" b="55426"/>
          <a:stretch>
            <a:fillRect/>
          </a:stretch>
        </p:blipFill>
        <p:spPr>
          <a:xfrm>
            <a:off x="2407366" y="3527323"/>
            <a:ext cx="9782175" cy="2133600"/>
          </a:xfrm>
          <a:prstGeom prst="rect">
            <a:avLst/>
          </a:prstGeom>
        </p:spPr>
      </p:pic>
      <p:sp>
        <p:nvSpPr>
          <p:cNvPr id="2" name="Title 1"/>
          <p:cNvSpPr>
            <a:spLocks noGrp="1"/>
          </p:cNvSpPr>
          <p:nvPr>
            <p:ph type="title"/>
          </p:nvPr>
        </p:nvSpPr>
        <p:spPr>
          <a:xfrm>
            <a:off x="265176" y="0"/>
            <a:ext cx="10396882" cy="1151965"/>
          </a:xfrm>
        </p:spPr>
        <p:txBody>
          <a:bodyPr>
            <a:normAutofit/>
          </a:bodyPr>
          <a:lstStyle/>
          <a:p>
            <a:r>
              <a:rPr lang="en-US" b="1" dirty="0"/>
              <a:t>Momentum</a:t>
            </a:r>
            <a:endParaRPr lang="en-US" dirty="0"/>
          </a:p>
        </p:txBody>
      </p:sp>
      <p:pic>
        <p:nvPicPr>
          <p:cNvPr id="11" name="Picture 10" descr="A white background with black text&#10;&#10;AI-generated content may be incorrect.">
            <a:extLst>
              <a:ext uri="{FF2B5EF4-FFF2-40B4-BE49-F238E27FC236}">
                <a16:creationId xmlns:a16="http://schemas.microsoft.com/office/drawing/2014/main" id="{6FF110A1-A824-D04A-4C18-E63129313270}"/>
              </a:ext>
            </a:extLst>
          </p:cNvPr>
          <p:cNvPicPr>
            <a:picLocks noChangeAspect="1"/>
          </p:cNvPicPr>
          <p:nvPr/>
        </p:nvPicPr>
        <p:blipFill>
          <a:blip r:embed="rId3">
            <a:extLst>
              <a:ext uri="{28A0092B-C50C-407E-A947-70E740481C1C}">
                <a14:useLocalDpi xmlns:a14="http://schemas.microsoft.com/office/drawing/2010/main" val="0"/>
              </a:ext>
            </a:extLst>
          </a:blip>
          <a:srcRect t="73572" b="10425"/>
          <a:stretch>
            <a:fillRect/>
          </a:stretch>
        </p:blipFill>
        <p:spPr>
          <a:xfrm>
            <a:off x="200025" y="5858694"/>
            <a:ext cx="9782175" cy="862781"/>
          </a:xfrm>
          <a:prstGeom prst="rect">
            <a:avLst/>
          </a:prstGeom>
        </p:spPr>
      </p:pic>
    </p:spTree>
    <p:extLst>
      <p:ext uri="{BB962C8B-B14F-4D97-AF65-F5344CB8AC3E}">
        <p14:creationId xmlns:p14="http://schemas.microsoft.com/office/powerpoint/2010/main" val="4176400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38169-5209-D029-17B0-116FEF648A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D3463F-F6CC-86BD-D0F7-A2E6333ED6C7}"/>
              </a:ext>
            </a:extLst>
          </p:cNvPr>
          <p:cNvSpPr>
            <a:spLocks noGrp="1"/>
          </p:cNvSpPr>
          <p:nvPr>
            <p:ph type="title"/>
          </p:nvPr>
        </p:nvSpPr>
        <p:spPr>
          <a:xfrm>
            <a:off x="265176" y="0"/>
            <a:ext cx="10396882" cy="1151965"/>
          </a:xfrm>
        </p:spPr>
        <p:txBody>
          <a:bodyPr>
            <a:normAutofit/>
          </a:bodyPr>
          <a:lstStyle/>
          <a:p>
            <a:r>
              <a:rPr lang="en-US" b="1" dirty="0"/>
              <a:t>Adam (Adaptive Moment Estimation)</a:t>
            </a:r>
            <a:r>
              <a:rPr lang="en-US" dirty="0"/>
              <a:t> </a:t>
            </a:r>
          </a:p>
        </p:txBody>
      </p:sp>
      <p:sp>
        <p:nvSpPr>
          <p:cNvPr id="3" name="TextBox 2">
            <a:extLst>
              <a:ext uri="{FF2B5EF4-FFF2-40B4-BE49-F238E27FC236}">
                <a16:creationId xmlns:a16="http://schemas.microsoft.com/office/drawing/2014/main" id="{2F04435F-EBA8-E4B2-B46A-E0DB64027435}"/>
              </a:ext>
            </a:extLst>
          </p:cNvPr>
          <p:cNvSpPr txBox="1"/>
          <p:nvPr/>
        </p:nvSpPr>
        <p:spPr>
          <a:xfrm>
            <a:off x="265176" y="1398853"/>
            <a:ext cx="4610042" cy="4801314"/>
          </a:xfrm>
          <a:prstGeom prst="rect">
            <a:avLst/>
          </a:prstGeom>
          <a:noFill/>
        </p:spPr>
        <p:txBody>
          <a:bodyPr wrap="square" rtlCol="0">
            <a:spAutoFit/>
          </a:bodyPr>
          <a:lstStyle/>
          <a:p>
            <a:pPr>
              <a:buNone/>
            </a:pPr>
            <a:r>
              <a:rPr lang="en-US" b="1" dirty="0"/>
              <a:t>Definition</a:t>
            </a:r>
          </a:p>
          <a:p>
            <a:r>
              <a:rPr lang="en-US" dirty="0">
                <a:effectLst/>
              </a:rPr>
              <a:t>Adam is one of the most widely used optimization algorithms in deep learning, </a:t>
            </a:r>
          </a:p>
          <a:p>
            <a:endParaRPr lang="en-US" dirty="0"/>
          </a:p>
          <a:p>
            <a:r>
              <a:rPr lang="en-US" dirty="0">
                <a:effectLst/>
              </a:rPr>
              <a:t>It combines the benefits of </a:t>
            </a:r>
            <a:r>
              <a:rPr lang="en-US" b="1" dirty="0">
                <a:effectLst/>
              </a:rPr>
              <a:t>momentum</a:t>
            </a:r>
            <a:r>
              <a:rPr lang="en-US" dirty="0">
                <a:effectLst/>
              </a:rPr>
              <a:t> (from SGD with momentum) and </a:t>
            </a:r>
            <a:r>
              <a:rPr lang="en-US" b="1" dirty="0">
                <a:effectLst/>
              </a:rPr>
              <a:t>adaptive learning rates</a:t>
            </a:r>
            <a:r>
              <a:rPr lang="en-US" dirty="0">
                <a:effectLst/>
              </a:rPr>
              <a:t> (from </a:t>
            </a:r>
            <a:r>
              <a:rPr lang="en-US" dirty="0" err="1">
                <a:effectLst/>
              </a:rPr>
              <a:t>RMSProp</a:t>
            </a:r>
            <a:r>
              <a:rPr lang="en-US" dirty="0">
                <a:effectLst/>
              </a:rPr>
              <a:t> and </a:t>
            </a:r>
            <a:r>
              <a:rPr lang="en-US" dirty="0" err="1">
                <a:effectLst/>
              </a:rPr>
              <a:t>AdaDelta</a:t>
            </a:r>
            <a:r>
              <a:rPr lang="en-US" dirty="0">
                <a:effectLst/>
              </a:rPr>
              <a:t>). </a:t>
            </a:r>
          </a:p>
          <a:p>
            <a:endParaRPr lang="en-US" dirty="0"/>
          </a:p>
          <a:p>
            <a:r>
              <a:rPr lang="en-US" dirty="0">
                <a:effectLst/>
              </a:rPr>
              <a:t>Adam uses two moving averages: </a:t>
            </a:r>
          </a:p>
          <a:p>
            <a:r>
              <a:rPr lang="en-US" dirty="0">
                <a:effectLst/>
              </a:rPr>
              <a:t>one for the gradients (first moment, or mean) </a:t>
            </a:r>
            <a:r>
              <a:rPr lang="en-US" b="1" dirty="0">
                <a:effectLst/>
              </a:rPr>
              <a:t>and</a:t>
            </a:r>
            <a:r>
              <a:rPr lang="en-US" dirty="0">
                <a:effectLst/>
              </a:rPr>
              <a:t> </a:t>
            </a:r>
          </a:p>
          <a:p>
            <a:r>
              <a:rPr lang="en-US" dirty="0">
                <a:effectLst/>
              </a:rPr>
              <a:t>one for the squared gradients (second moment, or uncentered variance).</a:t>
            </a:r>
          </a:p>
          <a:p>
            <a:endParaRPr lang="en-US" dirty="0">
              <a:effectLst/>
            </a:endParaRPr>
          </a:p>
          <a:p>
            <a:r>
              <a:rPr lang="en-US" dirty="0">
                <a:effectLst/>
              </a:rPr>
              <a:t>This allows Adam to accelerate gradient descent while adapting the learning rate for each parameter.</a:t>
            </a:r>
          </a:p>
        </p:txBody>
      </p:sp>
      <p:sp>
        <p:nvSpPr>
          <p:cNvPr id="7" name="Slide Number Placeholder 6">
            <a:extLst>
              <a:ext uri="{FF2B5EF4-FFF2-40B4-BE49-F238E27FC236}">
                <a16:creationId xmlns:a16="http://schemas.microsoft.com/office/drawing/2014/main" id="{ACFC1FBE-C4E1-EFED-A3C3-F2DCD90EE047}"/>
              </a:ext>
            </a:extLst>
          </p:cNvPr>
          <p:cNvSpPr>
            <a:spLocks noGrp="1"/>
          </p:cNvSpPr>
          <p:nvPr>
            <p:ph type="sldNum" sz="quarter" idx="12"/>
          </p:nvPr>
        </p:nvSpPr>
        <p:spPr/>
        <p:txBody>
          <a:bodyPr/>
          <a:lstStyle/>
          <a:p>
            <a:fld id="{3680D392-614A-43D7-BA76-AB1FFE045AF8}" type="slidenum">
              <a:rPr lang="en-US" smtClean="0"/>
              <a:t>32</a:t>
            </a:fld>
            <a:endParaRPr lang="en-US" dirty="0"/>
          </a:p>
        </p:txBody>
      </p:sp>
      <p:pic>
        <p:nvPicPr>
          <p:cNvPr id="6" name="Picture 5">
            <a:extLst>
              <a:ext uri="{FF2B5EF4-FFF2-40B4-BE49-F238E27FC236}">
                <a16:creationId xmlns:a16="http://schemas.microsoft.com/office/drawing/2014/main" id="{822B96F9-C2ED-7669-0236-A704C1BDA1D0}"/>
              </a:ext>
            </a:extLst>
          </p:cNvPr>
          <p:cNvPicPr>
            <a:picLocks noChangeAspect="1"/>
          </p:cNvPicPr>
          <p:nvPr/>
        </p:nvPicPr>
        <p:blipFill>
          <a:blip r:embed="rId2"/>
          <a:stretch>
            <a:fillRect/>
          </a:stretch>
        </p:blipFill>
        <p:spPr>
          <a:xfrm>
            <a:off x="4875218" y="1104900"/>
            <a:ext cx="7316782" cy="5753100"/>
          </a:xfrm>
          <a:prstGeom prst="rect">
            <a:avLst/>
          </a:prstGeom>
        </p:spPr>
      </p:pic>
    </p:spTree>
    <p:extLst>
      <p:ext uri="{BB962C8B-B14F-4D97-AF65-F5344CB8AC3E}">
        <p14:creationId xmlns:p14="http://schemas.microsoft.com/office/powerpoint/2010/main" val="359963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8FC11-D84B-98D5-F234-94A1E8D4E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91EF3C-4E55-F6B4-DF4D-B84F9987D10E}"/>
              </a:ext>
            </a:extLst>
          </p:cNvPr>
          <p:cNvSpPr>
            <a:spLocks noGrp="1"/>
          </p:cNvSpPr>
          <p:nvPr>
            <p:ph type="title"/>
          </p:nvPr>
        </p:nvSpPr>
        <p:spPr>
          <a:xfrm>
            <a:off x="265176" y="0"/>
            <a:ext cx="10396882" cy="1151965"/>
          </a:xfrm>
        </p:spPr>
        <p:txBody>
          <a:bodyPr>
            <a:normAutofit/>
          </a:bodyPr>
          <a:lstStyle/>
          <a:p>
            <a:r>
              <a:rPr lang="en-US" b="1" dirty="0"/>
              <a:t>Adam (Adaptive Moment Estimation)</a:t>
            </a:r>
            <a:r>
              <a:rPr lang="en-US" dirty="0"/>
              <a:t> </a:t>
            </a:r>
          </a:p>
        </p:txBody>
      </p:sp>
      <p:sp>
        <p:nvSpPr>
          <p:cNvPr id="7" name="Slide Number Placeholder 6">
            <a:extLst>
              <a:ext uri="{FF2B5EF4-FFF2-40B4-BE49-F238E27FC236}">
                <a16:creationId xmlns:a16="http://schemas.microsoft.com/office/drawing/2014/main" id="{DB3265F3-DD54-16E0-C0DB-C1F178D2C056}"/>
              </a:ext>
            </a:extLst>
          </p:cNvPr>
          <p:cNvSpPr>
            <a:spLocks noGrp="1"/>
          </p:cNvSpPr>
          <p:nvPr>
            <p:ph type="sldNum" sz="quarter" idx="12"/>
          </p:nvPr>
        </p:nvSpPr>
        <p:spPr/>
        <p:txBody>
          <a:bodyPr/>
          <a:lstStyle/>
          <a:p>
            <a:fld id="{3680D392-614A-43D7-BA76-AB1FFE045AF8}" type="slidenum">
              <a:rPr lang="en-US" smtClean="0"/>
              <a:t>33</a:t>
            </a:fld>
            <a:endParaRPr lang="en-US" dirty="0"/>
          </a:p>
        </p:txBody>
      </p:sp>
      <p:pic>
        <p:nvPicPr>
          <p:cNvPr id="5" name="Picture 4" descr="A close-up of a white page&#10;&#10;AI-generated content may be incorrect.">
            <a:extLst>
              <a:ext uri="{FF2B5EF4-FFF2-40B4-BE49-F238E27FC236}">
                <a16:creationId xmlns:a16="http://schemas.microsoft.com/office/drawing/2014/main" id="{E17FA9DE-92D6-B1EE-4ECB-617D38DC4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312" y="953729"/>
            <a:ext cx="8715375" cy="5904271"/>
          </a:xfrm>
          <a:prstGeom prst="rect">
            <a:avLst/>
          </a:prstGeom>
        </p:spPr>
      </p:pic>
    </p:spTree>
    <p:extLst>
      <p:ext uri="{BB962C8B-B14F-4D97-AF65-F5344CB8AC3E}">
        <p14:creationId xmlns:p14="http://schemas.microsoft.com/office/powerpoint/2010/main" val="3980794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8477A-8501-07CC-E563-D1AC817650CB}"/>
              </a:ext>
            </a:extLst>
          </p:cNvPr>
          <p:cNvSpPr>
            <a:spLocks noGrp="1"/>
          </p:cNvSpPr>
          <p:nvPr>
            <p:ph type="title"/>
          </p:nvPr>
        </p:nvSpPr>
        <p:spPr>
          <a:xfrm>
            <a:off x="412641" y="113149"/>
            <a:ext cx="10667866" cy="1151965"/>
          </a:xfrm>
        </p:spPr>
        <p:txBody>
          <a:bodyPr>
            <a:normAutofit/>
          </a:bodyPr>
          <a:lstStyle/>
          <a:p>
            <a:r>
              <a:rPr lang="en-US" b="1" cap="none" dirty="0">
                <a:latin typeface="Times New Roman" panose="02020603050405020304" pitchFamily="18" charset="0"/>
                <a:cs typeface="Times New Roman" panose="02020603050405020304" pitchFamily="18" charset="0"/>
              </a:rPr>
              <a:t>Feedforward and Backpropagation</a:t>
            </a:r>
            <a:endParaRPr lang="en-US" b="1" dirty="0"/>
          </a:p>
        </p:txBody>
      </p:sp>
      <p:sp>
        <p:nvSpPr>
          <p:cNvPr id="3" name="Content Placeholder 2">
            <a:extLst>
              <a:ext uri="{FF2B5EF4-FFF2-40B4-BE49-F238E27FC236}">
                <a16:creationId xmlns:a16="http://schemas.microsoft.com/office/drawing/2014/main" id="{272014EC-6DB0-975C-009B-4440527AF896}"/>
              </a:ext>
            </a:extLst>
          </p:cNvPr>
          <p:cNvSpPr>
            <a:spLocks noGrp="1"/>
          </p:cNvSpPr>
          <p:nvPr>
            <p:ph sz="quarter" idx="13"/>
          </p:nvPr>
        </p:nvSpPr>
        <p:spPr>
          <a:xfrm>
            <a:off x="568036" y="1446245"/>
            <a:ext cx="11055927" cy="5298606"/>
          </a:xfrm>
        </p:spPr>
        <p:txBody>
          <a:bodyPr>
            <a:normAutofit fontScale="92500" lnSpcReduction="10000"/>
          </a:bodyPr>
          <a:lstStyle/>
          <a:p>
            <a:pPr marL="0" indent="0">
              <a:buNone/>
            </a:pPr>
            <a:r>
              <a:rPr lang="en-US" sz="3000" b="1" cap="none" dirty="0">
                <a:solidFill>
                  <a:srgbClr val="FF0000"/>
                </a:solidFill>
                <a:latin typeface="Times New Roman" panose="02020603050405020304" pitchFamily="18" charset="0"/>
                <a:cs typeface="Times New Roman" panose="02020603050405020304" pitchFamily="18" charset="0"/>
              </a:rPr>
              <a:t>Feedforward</a:t>
            </a:r>
            <a:endParaRPr lang="en-US" sz="2400" b="1" cap="none" dirty="0">
              <a:solidFill>
                <a:srgbClr val="FF0000"/>
              </a:solidFill>
              <a:latin typeface="Times New Roman" panose="02020603050405020304" pitchFamily="18" charset="0"/>
              <a:cs typeface="Times New Roman" panose="02020603050405020304" pitchFamily="18" charset="0"/>
            </a:endParaRPr>
          </a:p>
          <a:p>
            <a:pPr marL="0" indent="0">
              <a:buNone/>
            </a:pPr>
            <a:endParaRPr lang="en-US" sz="500" b="1" cap="none" dirty="0">
              <a:latin typeface="Times New Roman" panose="02020603050405020304" pitchFamily="18" charset="0"/>
              <a:cs typeface="Times New Roman" panose="02020603050405020304" pitchFamily="18" charset="0"/>
            </a:endParaRPr>
          </a:p>
          <a:p>
            <a:r>
              <a:rPr lang="en-US" cap="none" dirty="0">
                <a:latin typeface="Times New Roman" panose="02020603050405020304" pitchFamily="18" charset="0"/>
                <a:cs typeface="Times New Roman" panose="02020603050405020304" pitchFamily="18" charset="0"/>
              </a:rPr>
              <a:t>In a feedforward neural network, information flows in one direction—from the input layer, through any hidden layers, to the output layer.</a:t>
            </a:r>
          </a:p>
          <a:p>
            <a:r>
              <a:rPr lang="en-US" cap="none" dirty="0">
                <a:latin typeface="Times New Roman" panose="02020603050405020304" pitchFamily="18" charset="0"/>
                <a:cs typeface="Times New Roman" panose="02020603050405020304" pitchFamily="18" charset="0"/>
              </a:rPr>
              <a:t>It processes input data to produce an output. Each layer transforms the input data using weights and activation functions, passing the result to the next layer.</a:t>
            </a:r>
          </a:p>
          <a:p>
            <a:pPr marL="0" indent="0">
              <a:buNone/>
            </a:pPr>
            <a:endParaRPr lang="en-US" sz="900" b="1" cap="none" dirty="0">
              <a:latin typeface="Times New Roman" panose="02020603050405020304" pitchFamily="18" charset="0"/>
              <a:cs typeface="Times New Roman" panose="02020603050405020304" pitchFamily="18" charset="0"/>
            </a:endParaRPr>
          </a:p>
          <a:p>
            <a:pPr marL="0" indent="0">
              <a:buNone/>
            </a:pPr>
            <a:r>
              <a:rPr lang="en-US" sz="3000" b="1" cap="none" dirty="0">
                <a:solidFill>
                  <a:srgbClr val="FF0000"/>
                </a:solidFill>
                <a:latin typeface="Times New Roman" panose="02020603050405020304" pitchFamily="18" charset="0"/>
                <a:cs typeface="Times New Roman" panose="02020603050405020304" pitchFamily="18" charset="0"/>
              </a:rPr>
              <a:t>Backpropagation</a:t>
            </a:r>
            <a:endParaRPr lang="en-US" sz="2400" b="1" cap="none" dirty="0">
              <a:solidFill>
                <a:srgbClr val="FF0000"/>
              </a:solidFill>
              <a:latin typeface="Times New Roman" panose="02020603050405020304" pitchFamily="18" charset="0"/>
              <a:cs typeface="Times New Roman" panose="02020603050405020304" pitchFamily="18" charset="0"/>
            </a:endParaRPr>
          </a:p>
          <a:p>
            <a:pPr marL="0" indent="0">
              <a:buNone/>
            </a:pPr>
            <a:endParaRPr lang="en-US" sz="600" b="1" cap="none" dirty="0">
              <a:latin typeface="Times New Roman" panose="02020603050405020304" pitchFamily="18" charset="0"/>
              <a:cs typeface="Times New Roman" panose="02020603050405020304" pitchFamily="18" charset="0"/>
            </a:endParaRPr>
          </a:p>
          <a:p>
            <a:r>
              <a:rPr lang="en-US" cap="none" dirty="0">
                <a:latin typeface="Times New Roman" panose="02020603050405020304" pitchFamily="18" charset="0"/>
                <a:cs typeface="Times New Roman" panose="02020603050405020304" pitchFamily="18" charset="0"/>
              </a:rPr>
              <a:t>Backpropagation is an algorithm used to train feedforward neural networks.</a:t>
            </a:r>
          </a:p>
          <a:p>
            <a:r>
              <a:rPr lang="en-US" cap="none" dirty="0">
                <a:latin typeface="Times New Roman" panose="02020603050405020304" pitchFamily="18" charset="0"/>
                <a:cs typeface="Times New Roman" panose="02020603050405020304" pitchFamily="18" charset="0"/>
              </a:rPr>
              <a:t>Backpropagation is the training method that optimizes the network’s performance by updating its parameters.</a:t>
            </a:r>
          </a:p>
          <a:p>
            <a:r>
              <a:rPr lang="en-US" cap="none" dirty="0">
                <a:latin typeface="Times New Roman" panose="02020603050405020304" pitchFamily="18" charset="0"/>
                <a:cs typeface="Times New Roman" panose="02020603050405020304" pitchFamily="18" charset="0"/>
              </a:rPr>
              <a:t>It updating the weights and biases of the network to minimize the error between the predicted output and the actual target values.</a:t>
            </a:r>
          </a:p>
        </p:txBody>
      </p:sp>
      <p:sp>
        <p:nvSpPr>
          <p:cNvPr id="5" name="Slide Number Placeholder 4">
            <a:extLst>
              <a:ext uri="{FF2B5EF4-FFF2-40B4-BE49-F238E27FC236}">
                <a16:creationId xmlns:a16="http://schemas.microsoft.com/office/drawing/2014/main" id="{D4600073-2A18-96D5-F5D1-2F8CAF74B72C}"/>
              </a:ext>
            </a:extLst>
          </p:cNvPr>
          <p:cNvSpPr>
            <a:spLocks noGrp="1"/>
          </p:cNvSpPr>
          <p:nvPr>
            <p:ph type="sldNum" sz="quarter" idx="12"/>
          </p:nvPr>
        </p:nvSpPr>
        <p:spPr/>
        <p:txBody>
          <a:bodyPr/>
          <a:lstStyle/>
          <a:p>
            <a:fld id="{3680D392-614A-43D7-BA76-AB1FFE045AF8}" type="slidenum">
              <a:rPr lang="en-US" smtClean="0"/>
              <a:t>34</a:t>
            </a:fld>
            <a:endParaRPr lang="en-US" dirty="0"/>
          </a:p>
        </p:txBody>
      </p:sp>
    </p:spTree>
    <p:extLst>
      <p:ext uri="{BB962C8B-B14F-4D97-AF65-F5344CB8AC3E}">
        <p14:creationId xmlns:p14="http://schemas.microsoft.com/office/powerpoint/2010/main" val="2244689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8477A-8501-07CC-E563-D1AC817650CB}"/>
              </a:ext>
            </a:extLst>
          </p:cNvPr>
          <p:cNvSpPr>
            <a:spLocks noGrp="1"/>
          </p:cNvSpPr>
          <p:nvPr>
            <p:ph type="title"/>
          </p:nvPr>
        </p:nvSpPr>
        <p:spPr>
          <a:xfrm>
            <a:off x="412641" y="113149"/>
            <a:ext cx="10667866" cy="1151965"/>
          </a:xfrm>
        </p:spPr>
        <p:txBody>
          <a:bodyPr>
            <a:normAutofit/>
          </a:bodyPr>
          <a:lstStyle/>
          <a:p>
            <a:r>
              <a:rPr lang="en-US" b="1" cap="none" dirty="0">
                <a:latin typeface="Times New Roman" panose="02020603050405020304" pitchFamily="18" charset="0"/>
                <a:cs typeface="Times New Roman" panose="02020603050405020304" pitchFamily="18" charset="0"/>
              </a:rPr>
              <a:t>Feedforward and Backpropagation</a:t>
            </a:r>
            <a:endParaRPr lang="en-US" b="1" dirty="0"/>
          </a:p>
        </p:txBody>
      </p:sp>
      <p:sp>
        <p:nvSpPr>
          <p:cNvPr id="5" name="Slide Number Placeholder 4">
            <a:extLst>
              <a:ext uri="{FF2B5EF4-FFF2-40B4-BE49-F238E27FC236}">
                <a16:creationId xmlns:a16="http://schemas.microsoft.com/office/drawing/2014/main" id="{D4600073-2A18-96D5-F5D1-2F8CAF74B72C}"/>
              </a:ext>
            </a:extLst>
          </p:cNvPr>
          <p:cNvSpPr>
            <a:spLocks noGrp="1"/>
          </p:cNvSpPr>
          <p:nvPr>
            <p:ph type="sldNum" sz="quarter" idx="12"/>
          </p:nvPr>
        </p:nvSpPr>
        <p:spPr/>
        <p:txBody>
          <a:bodyPr/>
          <a:lstStyle/>
          <a:p>
            <a:fld id="{3680D392-614A-43D7-BA76-AB1FFE045AF8}" type="slidenum">
              <a:rPr lang="en-US" smtClean="0"/>
              <a:t>35</a:t>
            </a:fld>
            <a:endParaRPr lang="en-US" dirty="0"/>
          </a:p>
        </p:txBody>
      </p:sp>
      <p:pic>
        <p:nvPicPr>
          <p:cNvPr id="3074" name="Picture 2" descr="Convolutional Neural Network Gifs Get The Best Gif On - vrogue.co">
            <a:extLst>
              <a:ext uri="{FF2B5EF4-FFF2-40B4-BE49-F238E27FC236}">
                <a16:creationId xmlns:a16="http://schemas.microsoft.com/office/drawing/2014/main" id="{B3DAA9B7-F910-D5AC-B5C4-BD51F8D057E9}"/>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865167" y="1189597"/>
            <a:ext cx="7962324" cy="4342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781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program&#10;&#10;Description automatically generated">
            <a:extLst>
              <a:ext uri="{FF2B5EF4-FFF2-40B4-BE49-F238E27FC236}">
                <a16:creationId xmlns:a16="http://schemas.microsoft.com/office/drawing/2014/main" id="{B999CC2E-79C6-26EB-E674-BD710C5276C1}"/>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p:blipFill>
        <p:spPr>
          <a:xfrm>
            <a:off x="0" y="-1"/>
            <a:ext cx="12192001" cy="6858001"/>
          </a:xfrm>
          <a:prstGeom prst="rect">
            <a:avLst/>
          </a:prstGeom>
        </p:spPr>
      </p:pic>
    </p:spTree>
    <p:extLst>
      <p:ext uri="{BB962C8B-B14F-4D97-AF65-F5344CB8AC3E}">
        <p14:creationId xmlns:p14="http://schemas.microsoft.com/office/powerpoint/2010/main" val="969301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5D1FB-7181-2C4B-2867-5B269A9C21E7}"/>
              </a:ext>
            </a:extLst>
          </p:cNvPr>
          <p:cNvSpPr>
            <a:spLocks noGrp="1"/>
          </p:cNvSpPr>
          <p:nvPr>
            <p:ph type="title"/>
          </p:nvPr>
        </p:nvSpPr>
        <p:spPr>
          <a:xfrm>
            <a:off x="450642" y="1180783"/>
            <a:ext cx="3788848" cy="2901781"/>
          </a:xfrm>
        </p:spPr>
        <p:txBody>
          <a:bodyPr vert="horz" lIns="91440" tIns="45720" rIns="91440" bIns="45720" rtlCol="0" anchor="b">
            <a:normAutofit/>
          </a:bodyPr>
          <a:lstStyle/>
          <a:p>
            <a:pPr algn="ctr"/>
            <a:r>
              <a:rPr lang="en-US" sz="6600" cap="none" dirty="0"/>
              <a:t>Example of NN</a:t>
            </a:r>
          </a:p>
        </p:txBody>
      </p:sp>
      <p:pic>
        <p:nvPicPr>
          <p:cNvPr id="1026" name="Picture 2" descr="Lightbox">
            <a:extLst>
              <a:ext uri="{FF2B5EF4-FFF2-40B4-BE49-F238E27FC236}">
                <a16:creationId xmlns:a16="http://schemas.microsoft.com/office/drawing/2014/main" id="{AAD075EF-EE2A-0C5C-1E46-4603753A8647}"/>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4872948" y="725450"/>
            <a:ext cx="6868410" cy="4292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721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network training example&#10;&#10;Description automatically generated">
            <a:extLst>
              <a:ext uri="{FF2B5EF4-FFF2-40B4-BE49-F238E27FC236}">
                <a16:creationId xmlns:a16="http://schemas.microsoft.com/office/drawing/2014/main" id="{E74C8B2D-712E-EC28-3260-2B3A46E557DA}"/>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rcRect b="80852"/>
          <a:stretch>
            <a:fillRect/>
          </a:stretch>
        </p:blipFill>
        <p:spPr>
          <a:xfrm>
            <a:off x="0" y="1"/>
            <a:ext cx="12192000" cy="1313233"/>
          </a:xfrm>
          <a:prstGeom prst="rect">
            <a:avLst/>
          </a:prstGeom>
        </p:spPr>
      </p:pic>
      <p:pic>
        <p:nvPicPr>
          <p:cNvPr id="3" name="Content Placeholder 6" descr="A diagram of a network training&#10;&#10;Description automatically generated">
            <a:extLst>
              <a:ext uri="{FF2B5EF4-FFF2-40B4-BE49-F238E27FC236}">
                <a16:creationId xmlns:a16="http://schemas.microsoft.com/office/drawing/2014/main" id="{5B2F167A-E17B-2BD3-70EB-C9A39E6FA5A5}"/>
              </a:ext>
            </a:extLst>
          </p:cNvPr>
          <p:cNvPicPr>
            <a:picLocks noChangeAspect="1"/>
          </p:cNvPicPr>
          <p:nvPr/>
        </p:nvPicPr>
        <p:blipFill>
          <a:blip r:embed="rId4">
            <a:extLst>
              <a:ext uri="{28A0092B-C50C-407E-A947-70E740481C1C}">
                <a14:useLocalDpi xmlns:a14="http://schemas.microsoft.com/office/drawing/2010/main" val="0"/>
              </a:ext>
            </a:extLst>
          </a:blip>
          <a:srcRect l="59362" t="19149" b="32766"/>
          <a:stretch>
            <a:fillRect/>
          </a:stretch>
        </p:blipFill>
        <p:spPr>
          <a:xfrm>
            <a:off x="5680952" y="1527242"/>
            <a:ext cx="4954621" cy="3297677"/>
          </a:xfrm>
          <a:prstGeom prst="rect">
            <a:avLst/>
          </a:prstGeom>
        </p:spPr>
      </p:pic>
      <p:pic>
        <p:nvPicPr>
          <p:cNvPr id="5" name="Content Placeholder 6" descr="A diagram of a network training example&#10;&#10;Description automatically generated">
            <a:extLst>
              <a:ext uri="{FF2B5EF4-FFF2-40B4-BE49-F238E27FC236}">
                <a16:creationId xmlns:a16="http://schemas.microsoft.com/office/drawing/2014/main" id="{D4C86416-1FEF-E279-17C1-FA4BCC5D375A}"/>
              </a:ext>
            </a:extLst>
          </p:cNvPr>
          <p:cNvPicPr>
            <a:picLocks noChangeAspect="1"/>
          </p:cNvPicPr>
          <p:nvPr/>
        </p:nvPicPr>
        <p:blipFill>
          <a:blip r:embed="rId3">
            <a:extLst>
              <a:ext uri="{28A0092B-C50C-407E-A947-70E740481C1C}">
                <a14:useLocalDpi xmlns:a14="http://schemas.microsoft.com/office/drawing/2010/main" val="0"/>
              </a:ext>
            </a:extLst>
          </a:blip>
          <a:srcRect t="65010" b="7049"/>
          <a:stretch>
            <a:fillRect/>
          </a:stretch>
        </p:blipFill>
        <p:spPr>
          <a:xfrm>
            <a:off x="0" y="4824919"/>
            <a:ext cx="12192000" cy="1916349"/>
          </a:xfrm>
          <a:prstGeom prst="rect">
            <a:avLst/>
          </a:prstGeom>
        </p:spPr>
      </p:pic>
    </p:spTree>
    <p:extLst>
      <p:ext uri="{BB962C8B-B14F-4D97-AF65-F5344CB8AC3E}">
        <p14:creationId xmlns:p14="http://schemas.microsoft.com/office/powerpoint/2010/main" val="3597699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network training&#10;&#10;Description automatically generated">
            <a:extLst>
              <a:ext uri="{FF2B5EF4-FFF2-40B4-BE49-F238E27FC236}">
                <a16:creationId xmlns:a16="http://schemas.microsoft.com/office/drawing/2014/main" id="{68396D30-55A4-E9D1-6264-CD11606F256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7078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a:t>Human Brain Network</a:t>
            </a:r>
            <a:endParaRPr lang="en-US" cap="none" dirty="0"/>
          </a:p>
        </p:txBody>
      </p:sp>
      <p:sp>
        <p:nvSpPr>
          <p:cNvPr id="3" name="TextBox 2"/>
          <p:cNvSpPr txBox="1"/>
          <p:nvPr/>
        </p:nvSpPr>
        <p:spPr>
          <a:xfrm>
            <a:off x="758952" y="2267712"/>
            <a:ext cx="5125289" cy="280076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 The brain is composed of </a:t>
            </a:r>
            <a:r>
              <a:rPr lang="en-US" sz="2200" b="1" dirty="0">
                <a:solidFill>
                  <a:srgbClr val="FF0000"/>
                </a:solidFill>
                <a:latin typeface="Times New Roman" panose="02020603050405020304" pitchFamily="18" charset="0"/>
                <a:cs typeface="Times New Roman" panose="02020603050405020304" pitchFamily="18" charset="0"/>
              </a:rPr>
              <a:t>neurons</a:t>
            </a: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linked together by </a:t>
            </a:r>
            <a:r>
              <a:rPr lang="en-US" sz="2200" b="1" dirty="0">
                <a:latin typeface="Times New Roman" panose="02020603050405020304" pitchFamily="18" charset="0"/>
                <a:cs typeface="Times New Roman" panose="02020603050405020304" pitchFamily="18" charset="0"/>
              </a:rPr>
              <a:t>synapses</a:t>
            </a:r>
            <a:r>
              <a:rPr lang="en-US" sz="2200" dirty="0">
                <a:latin typeface="Times New Roman" panose="02020603050405020304" pitchFamily="18" charset="0"/>
                <a:cs typeface="Times New Roman" panose="02020603050405020304" pitchFamily="18" charset="0"/>
              </a:rPr>
              <a:t>.</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Human brain has </a:t>
            </a:r>
            <a:r>
              <a:rPr lang="en-US" sz="2200" b="1" dirty="0">
                <a:solidFill>
                  <a:srgbClr val="FF0000"/>
                </a:solidFill>
                <a:latin typeface="Times New Roman" panose="02020603050405020304" pitchFamily="18" charset="0"/>
                <a:cs typeface="Times New Roman" panose="02020603050405020304" pitchFamily="18" charset="0"/>
              </a:rPr>
              <a:t>~10^11 neurons</a:t>
            </a: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number of trees in the amazon forest.</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 The number of synapses ≈ number of </a:t>
            </a:r>
            <a:r>
              <a:rPr lang="en-US" sz="2200" b="1" dirty="0">
                <a:solidFill>
                  <a:srgbClr val="FF0000"/>
                </a:solidFill>
                <a:latin typeface="Times New Roman" panose="02020603050405020304" pitchFamily="18" charset="0"/>
                <a:cs typeface="Times New Roman" panose="02020603050405020304" pitchFamily="18" charset="0"/>
              </a:rPr>
              <a:t>tree leaves </a:t>
            </a:r>
            <a:r>
              <a:rPr lang="en-US" sz="2200" dirty="0">
                <a:latin typeface="Times New Roman" panose="02020603050405020304" pitchFamily="18" charset="0"/>
                <a:cs typeface="Times New Roman" panose="02020603050405020304" pitchFamily="18" charset="0"/>
              </a:rPr>
              <a:t>in the amazon forest.</a:t>
            </a:r>
          </a:p>
        </p:txBody>
      </p:sp>
      <p:sp>
        <p:nvSpPr>
          <p:cNvPr id="6" name="Slide Number Placeholder 5"/>
          <p:cNvSpPr>
            <a:spLocks noGrp="1"/>
          </p:cNvSpPr>
          <p:nvPr>
            <p:ph type="sldNum" sz="quarter" idx="12"/>
          </p:nvPr>
        </p:nvSpPr>
        <p:spPr/>
        <p:txBody>
          <a:bodyPr/>
          <a:lstStyle/>
          <a:p>
            <a:fld id="{3680D392-614A-43D7-BA76-AB1FFE045AF8}" type="slidenum">
              <a:rPr lang="en-US" smtClean="0"/>
              <a:t>4</a:t>
            </a:fld>
            <a:endParaRPr lang="en-US" dirty="0"/>
          </a:p>
        </p:txBody>
      </p:sp>
      <p:pic>
        <p:nvPicPr>
          <p:cNvPr id="1028" name="Picture 4" descr="Introduction to Neural Networks, Advantages and Applications | by Jahnavi  Mahanta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4242" y="1884909"/>
            <a:ext cx="5502400" cy="3566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323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graph&#10;&#10;Description automatically generated">
            <a:extLst>
              <a:ext uri="{FF2B5EF4-FFF2-40B4-BE49-F238E27FC236}">
                <a16:creationId xmlns:a16="http://schemas.microsoft.com/office/drawing/2014/main" id="{828062F7-B770-F81B-F6A8-79434B31FB5C}"/>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3807911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black and white diagram with numbers and lines&#10;&#10;Description automatically generated with medium confidence">
            <a:extLst>
              <a:ext uri="{FF2B5EF4-FFF2-40B4-BE49-F238E27FC236}">
                <a16:creationId xmlns:a16="http://schemas.microsoft.com/office/drawing/2014/main" id="{B42EC7E9-82CE-7CBA-D41C-487984B57F6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Tree>
    <p:extLst>
      <p:ext uri="{BB962C8B-B14F-4D97-AF65-F5344CB8AC3E}">
        <p14:creationId xmlns:p14="http://schemas.microsoft.com/office/powerpoint/2010/main" val="3733387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black and white text with numbers and lines&#10;&#10;Description automatically generated">
            <a:extLst>
              <a:ext uri="{FF2B5EF4-FFF2-40B4-BE49-F238E27FC236}">
                <a16:creationId xmlns:a16="http://schemas.microsoft.com/office/drawing/2014/main" id="{CB9D76ED-EA7C-2730-6868-C6D595EADB2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685393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black and white text on a white background&#10;&#10;Description automatically generated">
            <a:extLst>
              <a:ext uri="{FF2B5EF4-FFF2-40B4-BE49-F238E27FC236}">
                <a16:creationId xmlns:a16="http://schemas.microsoft.com/office/drawing/2014/main" id="{B62799F3-9284-D382-4B48-6C18A1DB720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26034831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black and white text on a white background&#10;&#10;Description automatically generated">
            <a:extLst>
              <a:ext uri="{FF2B5EF4-FFF2-40B4-BE49-F238E27FC236}">
                <a16:creationId xmlns:a16="http://schemas.microsoft.com/office/drawing/2014/main" id="{02A60D0D-9284-BF20-D677-E062B0A20D7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0"/>
            <a:ext cx="12243129" cy="6886760"/>
          </a:xfrm>
          <a:prstGeom prst="rect">
            <a:avLst/>
          </a:prstGeom>
        </p:spPr>
      </p:pic>
    </p:spTree>
    <p:extLst>
      <p:ext uri="{BB962C8B-B14F-4D97-AF65-F5344CB8AC3E}">
        <p14:creationId xmlns:p14="http://schemas.microsoft.com/office/powerpoint/2010/main" val="28966649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math equation&#10;&#10;Description automatically generated">
            <a:extLst>
              <a:ext uri="{FF2B5EF4-FFF2-40B4-BE49-F238E27FC236}">
                <a16:creationId xmlns:a16="http://schemas.microsoft.com/office/drawing/2014/main" id="{C9C8C3E6-1F42-0669-8866-6A8C641EA34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6729"/>
            <a:ext cx="12192000" cy="6857999"/>
          </a:xfrm>
          <a:prstGeom prst="rect">
            <a:avLst/>
          </a:prstGeom>
        </p:spPr>
      </p:pic>
    </p:spTree>
    <p:extLst>
      <p:ext uri="{BB962C8B-B14F-4D97-AF65-F5344CB8AC3E}">
        <p14:creationId xmlns:p14="http://schemas.microsoft.com/office/powerpoint/2010/main" val="3716364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couple of numbers&#10;&#10;Description automatically generated with medium confidence">
            <a:extLst>
              <a:ext uri="{FF2B5EF4-FFF2-40B4-BE49-F238E27FC236}">
                <a16:creationId xmlns:a16="http://schemas.microsoft.com/office/drawing/2014/main" id="{00BA102C-D649-6A32-2400-64EA5EBB7467}"/>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 y="0"/>
            <a:ext cx="12192002" cy="6858000"/>
          </a:xfrm>
          <a:prstGeom prst="rect">
            <a:avLst/>
          </a:prstGeom>
        </p:spPr>
      </p:pic>
    </p:spTree>
    <p:extLst>
      <p:ext uri="{BB962C8B-B14F-4D97-AF65-F5344CB8AC3E}">
        <p14:creationId xmlns:p14="http://schemas.microsoft.com/office/powerpoint/2010/main" val="3486254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new network&#10;&#10;Description automatically generated with medium confidence">
            <a:extLst>
              <a:ext uri="{FF2B5EF4-FFF2-40B4-BE49-F238E27FC236}">
                <a16:creationId xmlns:a16="http://schemas.microsoft.com/office/drawing/2014/main" id="{23733F78-C233-63C3-1159-5EFB9F1F2DB7}"/>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
            <a:ext cx="12325927" cy="6933333"/>
          </a:xfrm>
          <a:prstGeom prst="rect">
            <a:avLst/>
          </a:prstGeom>
        </p:spPr>
      </p:pic>
    </p:spTree>
    <p:extLst>
      <p:ext uri="{BB962C8B-B14F-4D97-AF65-F5344CB8AC3E}">
        <p14:creationId xmlns:p14="http://schemas.microsoft.com/office/powerpoint/2010/main" val="1585221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CD17CC6-4B4B-24E3-D794-BC69C466DB12}"/>
              </a:ext>
            </a:extLst>
          </p:cNvPr>
          <p:cNvSpPr/>
          <p:nvPr/>
        </p:nvSpPr>
        <p:spPr>
          <a:xfrm>
            <a:off x="85725" y="1704975"/>
            <a:ext cx="1247775" cy="9715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X1 = 1</a:t>
            </a:r>
          </a:p>
        </p:txBody>
      </p:sp>
      <p:sp>
        <p:nvSpPr>
          <p:cNvPr id="3" name="Oval 2">
            <a:extLst>
              <a:ext uri="{FF2B5EF4-FFF2-40B4-BE49-F238E27FC236}">
                <a16:creationId xmlns:a16="http://schemas.microsoft.com/office/drawing/2014/main" id="{9750CC5E-B738-9EDD-E584-0A5F215E4971}"/>
              </a:ext>
            </a:extLst>
          </p:cNvPr>
          <p:cNvSpPr/>
          <p:nvPr/>
        </p:nvSpPr>
        <p:spPr>
          <a:xfrm>
            <a:off x="85724" y="4048125"/>
            <a:ext cx="1247775" cy="9715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X2 = 2</a:t>
            </a:r>
          </a:p>
        </p:txBody>
      </p:sp>
      <p:sp>
        <p:nvSpPr>
          <p:cNvPr id="4" name="Oval 3">
            <a:extLst>
              <a:ext uri="{FF2B5EF4-FFF2-40B4-BE49-F238E27FC236}">
                <a16:creationId xmlns:a16="http://schemas.microsoft.com/office/drawing/2014/main" id="{CA832508-5CE8-1707-497F-2DB086AD5FF2}"/>
              </a:ext>
            </a:extLst>
          </p:cNvPr>
          <p:cNvSpPr/>
          <p:nvPr/>
        </p:nvSpPr>
        <p:spPr>
          <a:xfrm>
            <a:off x="2847971" y="1695449"/>
            <a:ext cx="1295408" cy="10096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Z1|A1</a:t>
            </a:r>
          </a:p>
        </p:txBody>
      </p:sp>
      <p:sp>
        <p:nvSpPr>
          <p:cNvPr id="5" name="Oval 4">
            <a:extLst>
              <a:ext uri="{FF2B5EF4-FFF2-40B4-BE49-F238E27FC236}">
                <a16:creationId xmlns:a16="http://schemas.microsoft.com/office/drawing/2014/main" id="{17465F61-E9CA-A0BA-F9AB-EF41DA3AB7EF}"/>
              </a:ext>
            </a:extLst>
          </p:cNvPr>
          <p:cNvSpPr/>
          <p:nvPr/>
        </p:nvSpPr>
        <p:spPr>
          <a:xfrm>
            <a:off x="2790824" y="4067176"/>
            <a:ext cx="1409700" cy="9334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Z2|A2</a:t>
            </a:r>
          </a:p>
        </p:txBody>
      </p:sp>
      <p:sp>
        <p:nvSpPr>
          <p:cNvPr id="6" name="Oval 5">
            <a:extLst>
              <a:ext uri="{FF2B5EF4-FFF2-40B4-BE49-F238E27FC236}">
                <a16:creationId xmlns:a16="http://schemas.microsoft.com/office/drawing/2014/main" id="{6DF140D0-E0F3-0E23-FA53-FD1D9F6652D8}"/>
              </a:ext>
            </a:extLst>
          </p:cNvPr>
          <p:cNvSpPr/>
          <p:nvPr/>
        </p:nvSpPr>
        <p:spPr>
          <a:xfrm>
            <a:off x="5686425" y="2876550"/>
            <a:ext cx="1247775" cy="9715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Z3|A3</a:t>
            </a:r>
          </a:p>
        </p:txBody>
      </p:sp>
      <p:cxnSp>
        <p:nvCxnSpPr>
          <p:cNvPr id="11" name="Straight Arrow Connector 10">
            <a:extLst>
              <a:ext uri="{FF2B5EF4-FFF2-40B4-BE49-F238E27FC236}">
                <a16:creationId xmlns:a16="http://schemas.microsoft.com/office/drawing/2014/main" id="{2B386317-49AD-E5C4-89A3-FFAEDA4C8006}"/>
              </a:ext>
            </a:extLst>
          </p:cNvPr>
          <p:cNvCxnSpPr>
            <a:cxnSpLocks/>
            <a:stCxn id="2" idx="6"/>
            <a:endCxn id="4" idx="2"/>
          </p:cNvCxnSpPr>
          <p:nvPr/>
        </p:nvCxnSpPr>
        <p:spPr>
          <a:xfrm>
            <a:off x="1333500" y="2190750"/>
            <a:ext cx="1514471"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51A398-53C5-D00D-EA6D-3463DB388F3B}"/>
              </a:ext>
            </a:extLst>
          </p:cNvPr>
          <p:cNvCxnSpPr>
            <a:cxnSpLocks/>
            <a:stCxn id="3" idx="6"/>
            <a:endCxn id="5" idx="2"/>
          </p:cNvCxnSpPr>
          <p:nvPr/>
        </p:nvCxnSpPr>
        <p:spPr>
          <a:xfrm>
            <a:off x="1333499" y="4533900"/>
            <a:ext cx="14573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D39ECC4-7AC7-14B8-80AF-F762FD98DAB4}"/>
              </a:ext>
            </a:extLst>
          </p:cNvPr>
          <p:cNvCxnSpPr>
            <a:cxnSpLocks/>
            <a:stCxn id="4" idx="6"/>
            <a:endCxn id="6" idx="2"/>
          </p:cNvCxnSpPr>
          <p:nvPr/>
        </p:nvCxnSpPr>
        <p:spPr>
          <a:xfrm>
            <a:off x="4143379" y="2200275"/>
            <a:ext cx="1543046" cy="1162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98E0E9D-0F17-050A-A8F3-8B71E2B7E248}"/>
              </a:ext>
            </a:extLst>
          </p:cNvPr>
          <p:cNvCxnSpPr>
            <a:cxnSpLocks/>
            <a:stCxn id="5" idx="6"/>
            <a:endCxn id="6" idx="2"/>
          </p:cNvCxnSpPr>
          <p:nvPr/>
        </p:nvCxnSpPr>
        <p:spPr>
          <a:xfrm flipV="1">
            <a:off x="4200524" y="3362325"/>
            <a:ext cx="1485901" cy="117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EE47776-3F2E-1037-D7BD-7CA08CC654CC}"/>
              </a:ext>
            </a:extLst>
          </p:cNvPr>
          <p:cNvSpPr txBox="1"/>
          <p:nvPr/>
        </p:nvSpPr>
        <p:spPr>
          <a:xfrm>
            <a:off x="1772322" y="1790908"/>
            <a:ext cx="1083951" cy="369332"/>
          </a:xfrm>
          <a:prstGeom prst="rect">
            <a:avLst/>
          </a:prstGeom>
          <a:noFill/>
        </p:spPr>
        <p:txBody>
          <a:bodyPr wrap="none" rtlCol="0">
            <a:spAutoFit/>
          </a:bodyPr>
          <a:lstStyle/>
          <a:p>
            <a:r>
              <a:rPr lang="en-US" dirty="0"/>
              <a:t>W1</a:t>
            </a:r>
            <a:r>
              <a:rPr lang="ar-EG" dirty="0"/>
              <a:t> </a:t>
            </a:r>
            <a:r>
              <a:rPr lang="en-US" dirty="0"/>
              <a:t> = 0.1</a:t>
            </a:r>
          </a:p>
        </p:txBody>
      </p:sp>
      <p:sp>
        <p:nvSpPr>
          <p:cNvPr id="43" name="TextBox 42">
            <a:extLst>
              <a:ext uri="{FF2B5EF4-FFF2-40B4-BE49-F238E27FC236}">
                <a16:creationId xmlns:a16="http://schemas.microsoft.com/office/drawing/2014/main" id="{43CDC4BE-53F6-C169-4867-3654D781EE08}"/>
              </a:ext>
            </a:extLst>
          </p:cNvPr>
          <p:cNvSpPr txBox="1"/>
          <p:nvPr/>
        </p:nvSpPr>
        <p:spPr>
          <a:xfrm>
            <a:off x="2283956" y="2627352"/>
            <a:ext cx="1019831" cy="369332"/>
          </a:xfrm>
          <a:prstGeom prst="rect">
            <a:avLst/>
          </a:prstGeom>
          <a:noFill/>
        </p:spPr>
        <p:txBody>
          <a:bodyPr wrap="none" rtlCol="0">
            <a:spAutoFit/>
          </a:bodyPr>
          <a:lstStyle/>
          <a:p>
            <a:r>
              <a:rPr lang="en-US" dirty="0"/>
              <a:t>W2 = 0.2</a:t>
            </a:r>
          </a:p>
        </p:txBody>
      </p:sp>
      <p:sp>
        <p:nvSpPr>
          <p:cNvPr id="44" name="TextBox 43">
            <a:extLst>
              <a:ext uri="{FF2B5EF4-FFF2-40B4-BE49-F238E27FC236}">
                <a16:creationId xmlns:a16="http://schemas.microsoft.com/office/drawing/2014/main" id="{CA81CD74-9577-BA1C-EBD9-9560CE8C530B}"/>
              </a:ext>
            </a:extLst>
          </p:cNvPr>
          <p:cNvSpPr txBox="1"/>
          <p:nvPr/>
        </p:nvSpPr>
        <p:spPr>
          <a:xfrm>
            <a:off x="2192445" y="3599676"/>
            <a:ext cx="1019831" cy="369332"/>
          </a:xfrm>
          <a:prstGeom prst="rect">
            <a:avLst/>
          </a:prstGeom>
          <a:noFill/>
        </p:spPr>
        <p:txBody>
          <a:bodyPr wrap="none" rtlCol="0">
            <a:spAutoFit/>
          </a:bodyPr>
          <a:lstStyle/>
          <a:p>
            <a:r>
              <a:rPr lang="en-US" dirty="0"/>
              <a:t>W3 = 0.3</a:t>
            </a:r>
          </a:p>
        </p:txBody>
      </p:sp>
      <p:cxnSp>
        <p:nvCxnSpPr>
          <p:cNvPr id="46" name="Straight Arrow Connector 45">
            <a:extLst>
              <a:ext uri="{FF2B5EF4-FFF2-40B4-BE49-F238E27FC236}">
                <a16:creationId xmlns:a16="http://schemas.microsoft.com/office/drawing/2014/main" id="{A2BF9CAE-F6CE-3088-B696-181DDA02ED7A}"/>
              </a:ext>
            </a:extLst>
          </p:cNvPr>
          <p:cNvCxnSpPr>
            <a:cxnSpLocks/>
            <a:stCxn id="3" idx="6"/>
            <a:endCxn id="4" idx="2"/>
          </p:cNvCxnSpPr>
          <p:nvPr/>
        </p:nvCxnSpPr>
        <p:spPr>
          <a:xfrm flipV="1">
            <a:off x="1333499" y="2200275"/>
            <a:ext cx="1514472" cy="2333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2590303-D0E4-6576-3E52-D58A31B53A06}"/>
              </a:ext>
            </a:extLst>
          </p:cNvPr>
          <p:cNvCxnSpPr>
            <a:cxnSpLocks/>
            <a:stCxn id="2" idx="6"/>
            <a:endCxn id="5" idx="2"/>
          </p:cNvCxnSpPr>
          <p:nvPr/>
        </p:nvCxnSpPr>
        <p:spPr>
          <a:xfrm>
            <a:off x="1333500" y="2190750"/>
            <a:ext cx="1457324" cy="2343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06D858C-DB66-BEEF-2FDA-4BC5DA3F9FD1}"/>
              </a:ext>
            </a:extLst>
          </p:cNvPr>
          <p:cNvSpPr txBox="1"/>
          <p:nvPr/>
        </p:nvSpPr>
        <p:spPr>
          <a:xfrm>
            <a:off x="1552245" y="4572000"/>
            <a:ext cx="1019831" cy="369332"/>
          </a:xfrm>
          <a:prstGeom prst="rect">
            <a:avLst/>
          </a:prstGeom>
          <a:noFill/>
        </p:spPr>
        <p:txBody>
          <a:bodyPr wrap="none" rtlCol="0">
            <a:spAutoFit/>
          </a:bodyPr>
          <a:lstStyle/>
          <a:p>
            <a:r>
              <a:rPr lang="en-US" dirty="0"/>
              <a:t>W4 = 0.4</a:t>
            </a:r>
          </a:p>
        </p:txBody>
      </p:sp>
      <p:sp>
        <p:nvSpPr>
          <p:cNvPr id="50" name="TextBox 49">
            <a:extLst>
              <a:ext uri="{FF2B5EF4-FFF2-40B4-BE49-F238E27FC236}">
                <a16:creationId xmlns:a16="http://schemas.microsoft.com/office/drawing/2014/main" id="{44E56283-07FC-503A-BCBD-23158D0F3793}"/>
              </a:ext>
            </a:extLst>
          </p:cNvPr>
          <p:cNvSpPr txBox="1"/>
          <p:nvPr/>
        </p:nvSpPr>
        <p:spPr>
          <a:xfrm>
            <a:off x="4666594" y="2390775"/>
            <a:ext cx="1019831" cy="369332"/>
          </a:xfrm>
          <a:prstGeom prst="rect">
            <a:avLst/>
          </a:prstGeom>
          <a:noFill/>
        </p:spPr>
        <p:txBody>
          <a:bodyPr wrap="none" rtlCol="0">
            <a:spAutoFit/>
          </a:bodyPr>
          <a:lstStyle/>
          <a:p>
            <a:r>
              <a:rPr lang="en-US" dirty="0"/>
              <a:t>W5 = 0.5</a:t>
            </a:r>
          </a:p>
        </p:txBody>
      </p:sp>
      <p:sp>
        <p:nvSpPr>
          <p:cNvPr id="51" name="TextBox 50">
            <a:extLst>
              <a:ext uri="{FF2B5EF4-FFF2-40B4-BE49-F238E27FC236}">
                <a16:creationId xmlns:a16="http://schemas.microsoft.com/office/drawing/2014/main" id="{9874CFC7-DFF3-2DD9-50ED-D9B456A9A97D}"/>
              </a:ext>
            </a:extLst>
          </p:cNvPr>
          <p:cNvSpPr txBox="1"/>
          <p:nvPr/>
        </p:nvSpPr>
        <p:spPr>
          <a:xfrm>
            <a:off x="4638017" y="4155043"/>
            <a:ext cx="1019831" cy="369332"/>
          </a:xfrm>
          <a:prstGeom prst="rect">
            <a:avLst/>
          </a:prstGeom>
          <a:noFill/>
        </p:spPr>
        <p:txBody>
          <a:bodyPr wrap="none" rtlCol="0">
            <a:spAutoFit/>
          </a:bodyPr>
          <a:lstStyle/>
          <a:p>
            <a:r>
              <a:rPr lang="en-US" dirty="0"/>
              <a:t>W6 = 0.6</a:t>
            </a:r>
          </a:p>
        </p:txBody>
      </p:sp>
      <p:sp>
        <p:nvSpPr>
          <p:cNvPr id="111" name="Oval 110">
            <a:extLst>
              <a:ext uri="{FF2B5EF4-FFF2-40B4-BE49-F238E27FC236}">
                <a16:creationId xmlns:a16="http://schemas.microsoft.com/office/drawing/2014/main" id="{C390C6C2-58C1-FE8F-F3C5-62778A2AB7C0}"/>
              </a:ext>
            </a:extLst>
          </p:cNvPr>
          <p:cNvSpPr/>
          <p:nvPr/>
        </p:nvSpPr>
        <p:spPr>
          <a:xfrm>
            <a:off x="2790819" y="415409"/>
            <a:ext cx="1409706" cy="8477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b1 =0.1</a:t>
            </a:r>
          </a:p>
        </p:txBody>
      </p:sp>
      <p:sp>
        <p:nvSpPr>
          <p:cNvPr id="112" name="Oval 111">
            <a:extLst>
              <a:ext uri="{FF2B5EF4-FFF2-40B4-BE49-F238E27FC236}">
                <a16:creationId xmlns:a16="http://schemas.microsoft.com/office/drawing/2014/main" id="{B7E8034F-668E-39DB-66F5-F64E2E720121}"/>
              </a:ext>
            </a:extLst>
          </p:cNvPr>
          <p:cNvSpPr/>
          <p:nvPr/>
        </p:nvSpPr>
        <p:spPr>
          <a:xfrm>
            <a:off x="2790824" y="5476872"/>
            <a:ext cx="1352556" cy="9334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b2 = 0.2</a:t>
            </a:r>
          </a:p>
        </p:txBody>
      </p:sp>
      <p:cxnSp>
        <p:nvCxnSpPr>
          <p:cNvPr id="114" name="Straight Arrow Connector 113">
            <a:extLst>
              <a:ext uri="{FF2B5EF4-FFF2-40B4-BE49-F238E27FC236}">
                <a16:creationId xmlns:a16="http://schemas.microsoft.com/office/drawing/2014/main" id="{6565A652-0837-B801-A1D0-F74D775B7C72}"/>
              </a:ext>
            </a:extLst>
          </p:cNvPr>
          <p:cNvCxnSpPr>
            <a:cxnSpLocks/>
            <a:stCxn id="112" idx="0"/>
            <a:endCxn id="5" idx="4"/>
          </p:cNvCxnSpPr>
          <p:nvPr/>
        </p:nvCxnSpPr>
        <p:spPr>
          <a:xfrm flipV="1">
            <a:off x="3467102" y="5000624"/>
            <a:ext cx="28572" cy="476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D901F383-96F4-3779-3D5F-33FDDDE20AF0}"/>
              </a:ext>
            </a:extLst>
          </p:cNvPr>
          <p:cNvCxnSpPr>
            <a:cxnSpLocks/>
            <a:stCxn id="111" idx="4"/>
            <a:endCxn id="4" idx="0"/>
          </p:cNvCxnSpPr>
          <p:nvPr/>
        </p:nvCxnSpPr>
        <p:spPr>
          <a:xfrm>
            <a:off x="3495672" y="1263131"/>
            <a:ext cx="3" cy="432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05C4B2B4-3143-B44F-CF63-78B699412861}"/>
              </a:ext>
            </a:extLst>
          </p:cNvPr>
          <p:cNvSpPr txBox="1"/>
          <p:nvPr/>
        </p:nvSpPr>
        <p:spPr>
          <a:xfrm>
            <a:off x="7038978" y="3244334"/>
            <a:ext cx="627095" cy="369332"/>
          </a:xfrm>
          <a:prstGeom prst="rect">
            <a:avLst/>
          </a:prstGeom>
          <a:noFill/>
        </p:spPr>
        <p:txBody>
          <a:bodyPr wrap="none" rtlCol="0">
            <a:spAutoFit/>
          </a:bodyPr>
          <a:lstStyle/>
          <a:p>
            <a:r>
              <a:rPr lang="en-US" dirty="0"/>
              <a:t>y = 1</a:t>
            </a:r>
          </a:p>
        </p:txBody>
      </p:sp>
      <p:pic>
        <p:nvPicPr>
          <p:cNvPr id="129" name="Picture 128">
            <a:extLst>
              <a:ext uri="{FF2B5EF4-FFF2-40B4-BE49-F238E27FC236}">
                <a16:creationId xmlns:a16="http://schemas.microsoft.com/office/drawing/2014/main" id="{DEF71B43-1480-FA87-34B4-8963B7C090B3}"/>
              </a:ext>
            </a:extLst>
          </p:cNvPr>
          <p:cNvPicPr>
            <a:picLocks noChangeAspect="1"/>
          </p:cNvPicPr>
          <p:nvPr/>
        </p:nvPicPr>
        <p:blipFill>
          <a:blip r:embed="rId2"/>
          <a:srcRect r="30052" b="15594"/>
          <a:stretch>
            <a:fillRect/>
          </a:stretch>
        </p:blipFill>
        <p:spPr>
          <a:xfrm>
            <a:off x="7831489" y="9160"/>
            <a:ext cx="4324559" cy="4382229"/>
          </a:xfrm>
          <a:prstGeom prst="rect">
            <a:avLst/>
          </a:prstGeom>
        </p:spPr>
      </p:pic>
      <p:pic>
        <p:nvPicPr>
          <p:cNvPr id="131" name="Picture 130">
            <a:extLst>
              <a:ext uri="{FF2B5EF4-FFF2-40B4-BE49-F238E27FC236}">
                <a16:creationId xmlns:a16="http://schemas.microsoft.com/office/drawing/2014/main" id="{F48B4CD3-3FF6-66C8-AC48-7971CB7FF162}"/>
              </a:ext>
            </a:extLst>
          </p:cNvPr>
          <p:cNvPicPr>
            <a:picLocks noChangeAspect="1"/>
          </p:cNvPicPr>
          <p:nvPr/>
        </p:nvPicPr>
        <p:blipFill>
          <a:blip r:embed="rId2"/>
          <a:srcRect l="37829" t="86550"/>
          <a:stretch>
            <a:fillRect/>
          </a:stretch>
        </p:blipFill>
        <p:spPr>
          <a:xfrm>
            <a:off x="8071774" y="4407512"/>
            <a:ext cx="3843776" cy="698307"/>
          </a:xfrm>
          <a:prstGeom prst="rect">
            <a:avLst/>
          </a:prstGeom>
        </p:spPr>
      </p:pic>
    </p:spTree>
    <p:extLst>
      <p:ext uri="{BB962C8B-B14F-4D97-AF65-F5344CB8AC3E}">
        <p14:creationId xmlns:p14="http://schemas.microsoft.com/office/powerpoint/2010/main" val="3426899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E54617-0C29-1777-5576-D22839621591}"/>
            </a:ext>
          </a:extLst>
        </p:cNvPr>
        <p:cNvGrpSpPr/>
        <p:nvPr/>
      </p:nvGrpSpPr>
      <p:grpSpPr>
        <a:xfrm>
          <a:off x="0" y="0"/>
          <a:ext cx="0" cy="0"/>
          <a:chOff x="0" y="0"/>
          <a:chExt cx="0" cy="0"/>
        </a:xfrm>
      </p:grpSpPr>
      <p:pic>
        <p:nvPicPr>
          <p:cNvPr id="8" name="Picture 7" descr="A screenshot of a computer&#10;&#10;AI-generated content may be incorrect.">
            <a:extLst>
              <a:ext uri="{FF2B5EF4-FFF2-40B4-BE49-F238E27FC236}">
                <a16:creationId xmlns:a16="http://schemas.microsoft.com/office/drawing/2014/main" id="{8C9BAFD5-35E8-B0F4-75DB-48ADF323D839}"/>
              </a:ext>
            </a:extLst>
          </p:cNvPr>
          <p:cNvPicPr>
            <a:picLocks noChangeAspect="1"/>
          </p:cNvPicPr>
          <p:nvPr/>
        </p:nvPicPr>
        <p:blipFill>
          <a:blip r:embed="rId2"/>
          <a:stretch>
            <a:fillRect/>
          </a:stretch>
        </p:blipFill>
        <p:spPr>
          <a:xfrm>
            <a:off x="2550535" y="200025"/>
            <a:ext cx="7338580" cy="6457950"/>
          </a:xfrm>
          <a:prstGeom prst="rect">
            <a:avLst/>
          </a:prstGeom>
        </p:spPr>
      </p:pic>
    </p:spTree>
    <p:extLst>
      <p:ext uri="{BB962C8B-B14F-4D97-AF65-F5344CB8AC3E}">
        <p14:creationId xmlns:p14="http://schemas.microsoft.com/office/powerpoint/2010/main" val="3810624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637" y="-33710"/>
            <a:ext cx="10515600" cy="1325563"/>
          </a:xfrm>
        </p:spPr>
        <p:txBody>
          <a:bodyPr/>
          <a:lstStyle/>
          <a:p>
            <a:r>
              <a:rPr lang="en-US" cap="none" dirty="0"/>
              <a:t>Human Brain Network and DL</a:t>
            </a:r>
          </a:p>
        </p:txBody>
      </p:sp>
      <p:sp>
        <p:nvSpPr>
          <p:cNvPr id="6" name="Slide Number Placeholder 5"/>
          <p:cNvSpPr>
            <a:spLocks noGrp="1"/>
          </p:cNvSpPr>
          <p:nvPr>
            <p:ph type="sldNum" sz="quarter" idx="12"/>
          </p:nvPr>
        </p:nvSpPr>
        <p:spPr/>
        <p:txBody>
          <a:bodyPr/>
          <a:lstStyle/>
          <a:p>
            <a:fld id="{3680D392-614A-43D7-BA76-AB1FFE045AF8}" type="slidenum">
              <a:rPr lang="en-US" smtClean="0"/>
              <a:t>5</a:t>
            </a:fld>
            <a:endParaRPr lang="en-US" dirty="0"/>
          </a:p>
        </p:txBody>
      </p:sp>
      <p:grpSp>
        <p:nvGrpSpPr>
          <p:cNvPr id="3" name="object 2">
            <a:extLst>
              <a:ext uri="{FF2B5EF4-FFF2-40B4-BE49-F238E27FC236}">
                <a16:creationId xmlns:a16="http://schemas.microsoft.com/office/drawing/2014/main" id="{7AE4730A-D77C-6BFA-6B6B-8BFC0836D793}"/>
              </a:ext>
            </a:extLst>
          </p:cNvPr>
          <p:cNvGrpSpPr/>
          <p:nvPr/>
        </p:nvGrpSpPr>
        <p:grpSpPr>
          <a:xfrm>
            <a:off x="6265926" y="804075"/>
            <a:ext cx="5854700" cy="5211445"/>
            <a:chOff x="6265926" y="64769"/>
            <a:chExt cx="5854700" cy="5211445"/>
          </a:xfrm>
        </p:grpSpPr>
        <p:sp>
          <p:nvSpPr>
            <p:cNvPr id="4" name="object 3">
              <a:extLst>
                <a:ext uri="{FF2B5EF4-FFF2-40B4-BE49-F238E27FC236}">
                  <a16:creationId xmlns:a16="http://schemas.microsoft.com/office/drawing/2014/main" id="{14BE940E-D949-24FC-3A08-A85D45C120A7}"/>
                </a:ext>
              </a:extLst>
            </p:cNvPr>
            <p:cNvSpPr/>
            <p:nvPr/>
          </p:nvSpPr>
          <p:spPr>
            <a:xfrm>
              <a:off x="11568684" y="64769"/>
              <a:ext cx="551815" cy="1600200"/>
            </a:xfrm>
            <a:custGeom>
              <a:avLst/>
              <a:gdLst/>
              <a:ahLst/>
              <a:cxnLst/>
              <a:rect l="l" t="t" r="r" b="b"/>
              <a:pathLst>
                <a:path w="551815" h="1600200">
                  <a:moveTo>
                    <a:pt x="551687" y="0"/>
                  </a:moveTo>
                  <a:lnTo>
                    <a:pt x="0" y="0"/>
                  </a:lnTo>
                  <a:lnTo>
                    <a:pt x="0" y="1600200"/>
                  </a:lnTo>
                  <a:lnTo>
                    <a:pt x="551687" y="1600200"/>
                  </a:lnTo>
                  <a:lnTo>
                    <a:pt x="551687" y="0"/>
                  </a:lnTo>
                  <a:close/>
                </a:path>
              </a:pathLst>
            </a:custGeom>
            <a:solidFill>
              <a:srgbClr val="1CACE3"/>
            </a:solidFill>
          </p:spPr>
          <p:txBody>
            <a:bodyPr wrap="square" lIns="0" tIns="0" rIns="0" bIns="0" rtlCol="0"/>
            <a:lstStyle/>
            <a:p>
              <a:endParaRPr/>
            </a:p>
          </p:txBody>
        </p:sp>
        <p:sp>
          <p:nvSpPr>
            <p:cNvPr id="5" name="object 4">
              <a:extLst>
                <a:ext uri="{FF2B5EF4-FFF2-40B4-BE49-F238E27FC236}">
                  <a16:creationId xmlns:a16="http://schemas.microsoft.com/office/drawing/2014/main" id="{6905D2DC-39E2-3C63-0EA5-31A9F6C17C31}"/>
                </a:ext>
              </a:extLst>
            </p:cNvPr>
            <p:cNvSpPr/>
            <p:nvPr/>
          </p:nvSpPr>
          <p:spPr>
            <a:xfrm>
              <a:off x="11391900" y="64769"/>
              <a:ext cx="121920" cy="1600200"/>
            </a:xfrm>
            <a:custGeom>
              <a:avLst/>
              <a:gdLst/>
              <a:ahLst/>
              <a:cxnLst/>
              <a:rect l="l" t="t" r="r" b="b"/>
              <a:pathLst>
                <a:path w="121920" h="1600200">
                  <a:moveTo>
                    <a:pt x="121920" y="0"/>
                  </a:moveTo>
                  <a:lnTo>
                    <a:pt x="0" y="0"/>
                  </a:lnTo>
                  <a:lnTo>
                    <a:pt x="0" y="1600200"/>
                  </a:lnTo>
                  <a:lnTo>
                    <a:pt x="121920" y="1600200"/>
                  </a:lnTo>
                  <a:lnTo>
                    <a:pt x="121920" y="0"/>
                  </a:lnTo>
                  <a:close/>
                </a:path>
              </a:pathLst>
            </a:custGeom>
            <a:solidFill>
              <a:srgbClr val="308A70"/>
            </a:solidFill>
          </p:spPr>
          <p:txBody>
            <a:bodyPr wrap="square" lIns="0" tIns="0" rIns="0" bIns="0" rtlCol="0"/>
            <a:lstStyle/>
            <a:p>
              <a:endParaRPr/>
            </a:p>
          </p:txBody>
        </p:sp>
        <p:pic>
          <p:nvPicPr>
            <p:cNvPr id="9" name="object 5">
              <a:extLst>
                <a:ext uri="{FF2B5EF4-FFF2-40B4-BE49-F238E27FC236}">
                  <a16:creationId xmlns:a16="http://schemas.microsoft.com/office/drawing/2014/main" id="{7E428572-7F2D-5AA2-EAA0-4EA4BCEB2089}"/>
                </a:ext>
              </a:extLst>
            </p:cNvPr>
            <p:cNvPicPr/>
            <p:nvPr/>
          </p:nvPicPr>
          <p:blipFill>
            <a:blip r:embed="rId2" cstate="print"/>
            <a:stretch>
              <a:fillRect/>
            </a:stretch>
          </p:blipFill>
          <p:spPr>
            <a:xfrm>
              <a:off x="6265926" y="252222"/>
              <a:ext cx="5700522" cy="2854452"/>
            </a:xfrm>
            <a:prstGeom prst="rect">
              <a:avLst/>
            </a:prstGeom>
          </p:spPr>
        </p:pic>
        <p:sp>
          <p:nvSpPr>
            <p:cNvPr id="10" name="object 6">
              <a:extLst>
                <a:ext uri="{FF2B5EF4-FFF2-40B4-BE49-F238E27FC236}">
                  <a16:creationId xmlns:a16="http://schemas.microsoft.com/office/drawing/2014/main" id="{804AC3C1-A513-8D64-C908-56E2B0711A80}"/>
                </a:ext>
              </a:extLst>
            </p:cNvPr>
            <p:cNvSpPr/>
            <p:nvPr/>
          </p:nvSpPr>
          <p:spPr>
            <a:xfrm>
              <a:off x="8958833" y="3106546"/>
              <a:ext cx="243204" cy="2169795"/>
            </a:xfrm>
            <a:custGeom>
              <a:avLst/>
              <a:gdLst/>
              <a:ahLst/>
              <a:cxnLst/>
              <a:rect l="l" t="t" r="r" b="b"/>
              <a:pathLst>
                <a:path w="243204" h="2169795">
                  <a:moveTo>
                    <a:pt x="138557" y="2131567"/>
                  </a:moveTo>
                  <a:lnTo>
                    <a:pt x="0" y="2131567"/>
                  </a:lnTo>
                  <a:lnTo>
                    <a:pt x="0" y="2169667"/>
                  </a:lnTo>
                  <a:lnTo>
                    <a:pt x="157607" y="2169667"/>
                  </a:lnTo>
                  <a:lnTo>
                    <a:pt x="165030" y="2168173"/>
                  </a:lnTo>
                  <a:lnTo>
                    <a:pt x="171084" y="2164095"/>
                  </a:lnTo>
                  <a:lnTo>
                    <a:pt x="175162" y="2158041"/>
                  </a:lnTo>
                  <a:lnTo>
                    <a:pt x="176657" y="2150617"/>
                  </a:lnTo>
                  <a:lnTo>
                    <a:pt x="138557" y="2150617"/>
                  </a:lnTo>
                  <a:lnTo>
                    <a:pt x="138557" y="2131567"/>
                  </a:lnTo>
                  <a:close/>
                </a:path>
                <a:path w="243204" h="2169795">
                  <a:moveTo>
                    <a:pt x="157543" y="75692"/>
                  </a:moveTo>
                  <a:lnTo>
                    <a:pt x="138557" y="108240"/>
                  </a:lnTo>
                  <a:lnTo>
                    <a:pt x="138557" y="2150617"/>
                  </a:lnTo>
                  <a:lnTo>
                    <a:pt x="157607" y="2131567"/>
                  </a:lnTo>
                  <a:lnTo>
                    <a:pt x="176657" y="2131567"/>
                  </a:lnTo>
                  <a:lnTo>
                    <a:pt x="176657" y="108458"/>
                  </a:lnTo>
                  <a:lnTo>
                    <a:pt x="157543" y="75692"/>
                  </a:lnTo>
                  <a:close/>
                </a:path>
                <a:path w="243204" h="2169795">
                  <a:moveTo>
                    <a:pt x="176657" y="2131567"/>
                  </a:moveTo>
                  <a:lnTo>
                    <a:pt x="157607" y="2131567"/>
                  </a:lnTo>
                  <a:lnTo>
                    <a:pt x="138557" y="2150617"/>
                  </a:lnTo>
                  <a:lnTo>
                    <a:pt x="176657" y="2150617"/>
                  </a:lnTo>
                  <a:lnTo>
                    <a:pt x="176657" y="2131567"/>
                  </a:lnTo>
                  <a:close/>
                </a:path>
                <a:path w="243204" h="2169795">
                  <a:moveTo>
                    <a:pt x="157607" y="0"/>
                  </a:moveTo>
                  <a:lnTo>
                    <a:pt x="74422" y="142493"/>
                  </a:lnTo>
                  <a:lnTo>
                    <a:pt x="71975" y="149689"/>
                  </a:lnTo>
                  <a:lnTo>
                    <a:pt x="72469" y="157003"/>
                  </a:lnTo>
                  <a:lnTo>
                    <a:pt x="75654" y="163603"/>
                  </a:lnTo>
                  <a:lnTo>
                    <a:pt x="81280" y="168655"/>
                  </a:lnTo>
                  <a:lnTo>
                    <a:pt x="88473" y="171049"/>
                  </a:lnTo>
                  <a:lnTo>
                    <a:pt x="95773" y="170561"/>
                  </a:lnTo>
                  <a:lnTo>
                    <a:pt x="102336" y="167405"/>
                  </a:lnTo>
                  <a:lnTo>
                    <a:pt x="107315" y="161798"/>
                  </a:lnTo>
                  <a:lnTo>
                    <a:pt x="138557" y="108240"/>
                  </a:lnTo>
                  <a:lnTo>
                    <a:pt x="138557" y="37845"/>
                  </a:lnTo>
                  <a:lnTo>
                    <a:pt x="179666" y="37845"/>
                  </a:lnTo>
                  <a:lnTo>
                    <a:pt x="157607" y="0"/>
                  </a:lnTo>
                  <a:close/>
                </a:path>
                <a:path w="243204" h="2169795">
                  <a:moveTo>
                    <a:pt x="179666" y="37845"/>
                  </a:moveTo>
                  <a:lnTo>
                    <a:pt x="176657" y="37845"/>
                  </a:lnTo>
                  <a:lnTo>
                    <a:pt x="176657" y="108458"/>
                  </a:lnTo>
                  <a:lnTo>
                    <a:pt x="207772" y="161798"/>
                  </a:lnTo>
                  <a:lnTo>
                    <a:pt x="212822" y="167405"/>
                  </a:lnTo>
                  <a:lnTo>
                    <a:pt x="219408" y="170561"/>
                  </a:lnTo>
                  <a:lnTo>
                    <a:pt x="226685" y="171049"/>
                  </a:lnTo>
                  <a:lnTo>
                    <a:pt x="233807" y="168655"/>
                  </a:lnTo>
                  <a:lnTo>
                    <a:pt x="239486" y="163603"/>
                  </a:lnTo>
                  <a:lnTo>
                    <a:pt x="242665" y="157003"/>
                  </a:lnTo>
                  <a:lnTo>
                    <a:pt x="243129" y="149689"/>
                  </a:lnTo>
                  <a:lnTo>
                    <a:pt x="240665" y="142493"/>
                  </a:lnTo>
                  <a:lnTo>
                    <a:pt x="179666" y="37845"/>
                  </a:lnTo>
                  <a:close/>
                </a:path>
                <a:path w="243204" h="2169795">
                  <a:moveTo>
                    <a:pt x="176657" y="47498"/>
                  </a:moveTo>
                  <a:lnTo>
                    <a:pt x="173990" y="47498"/>
                  </a:lnTo>
                  <a:lnTo>
                    <a:pt x="157543" y="75692"/>
                  </a:lnTo>
                  <a:lnTo>
                    <a:pt x="176657" y="108458"/>
                  </a:lnTo>
                  <a:lnTo>
                    <a:pt x="176657" y="47498"/>
                  </a:lnTo>
                  <a:close/>
                </a:path>
                <a:path w="243204" h="2169795">
                  <a:moveTo>
                    <a:pt x="176657" y="37845"/>
                  </a:moveTo>
                  <a:lnTo>
                    <a:pt x="138557" y="37845"/>
                  </a:lnTo>
                  <a:lnTo>
                    <a:pt x="138557" y="108240"/>
                  </a:lnTo>
                  <a:lnTo>
                    <a:pt x="157543" y="75692"/>
                  </a:lnTo>
                  <a:lnTo>
                    <a:pt x="141097" y="47498"/>
                  </a:lnTo>
                  <a:lnTo>
                    <a:pt x="176657" y="47498"/>
                  </a:lnTo>
                  <a:lnTo>
                    <a:pt x="176657" y="37845"/>
                  </a:lnTo>
                  <a:close/>
                </a:path>
                <a:path w="243204" h="2169795">
                  <a:moveTo>
                    <a:pt x="173990" y="47498"/>
                  </a:moveTo>
                  <a:lnTo>
                    <a:pt x="141097" y="47498"/>
                  </a:lnTo>
                  <a:lnTo>
                    <a:pt x="157543" y="75692"/>
                  </a:lnTo>
                  <a:lnTo>
                    <a:pt x="173990" y="47498"/>
                  </a:lnTo>
                  <a:close/>
                </a:path>
              </a:pathLst>
            </a:custGeom>
            <a:solidFill>
              <a:srgbClr val="FF0066"/>
            </a:solidFill>
          </p:spPr>
          <p:txBody>
            <a:bodyPr wrap="square" lIns="0" tIns="0" rIns="0" bIns="0" rtlCol="0"/>
            <a:lstStyle/>
            <a:p>
              <a:endParaRPr/>
            </a:p>
          </p:txBody>
        </p:sp>
      </p:grpSp>
      <p:grpSp>
        <p:nvGrpSpPr>
          <p:cNvPr id="12" name="object 8">
            <a:extLst>
              <a:ext uri="{FF2B5EF4-FFF2-40B4-BE49-F238E27FC236}">
                <a16:creationId xmlns:a16="http://schemas.microsoft.com/office/drawing/2014/main" id="{B1380636-2B63-DE1B-70F6-785A8495C064}"/>
              </a:ext>
            </a:extLst>
          </p:cNvPr>
          <p:cNvGrpSpPr/>
          <p:nvPr/>
        </p:nvGrpSpPr>
        <p:grpSpPr>
          <a:xfrm>
            <a:off x="225552" y="1262833"/>
            <a:ext cx="8594725" cy="5493385"/>
            <a:chOff x="225552" y="1107186"/>
            <a:chExt cx="8594725" cy="5493385"/>
          </a:xfrm>
        </p:grpSpPr>
        <p:pic>
          <p:nvPicPr>
            <p:cNvPr id="13" name="object 9">
              <a:extLst>
                <a:ext uri="{FF2B5EF4-FFF2-40B4-BE49-F238E27FC236}">
                  <a16:creationId xmlns:a16="http://schemas.microsoft.com/office/drawing/2014/main" id="{F00582E2-749C-89E0-FE34-C9D3BD789001}"/>
                </a:ext>
              </a:extLst>
            </p:cNvPr>
            <p:cNvPicPr/>
            <p:nvPr/>
          </p:nvPicPr>
          <p:blipFill>
            <a:blip r:embed="rId3" cstate="print"/>
            <a:stretch>
              <a:fillRect/>
            </a:stretch>
          </p:blipFill>
          <p:spPr>
            <a:xfrm>
              <a:off x="3718069" y="3926310"/>
              <a:ext cx="5102020" cy="2674067"/>
            </a:xfrm>
            <a:prstGeom prst="rect">
              <a:avLst/>
            </a:prstGeom>
          </p:spPr>
        </p:pic>
        <p:sp>
          <p:nvSpPr>
            <p:cNvPr id="14" name="object 10">
              <a:extLst>
                <a:ext uri="{FF2B5EF4-FFF2-40B4-BE49-F238E27FC236}">
                  <a16:creationId xmlns:a16="http://schemas.microsoft.com/office/drawing/2014/main" id="{85DF9F27-AAE7-981E-3141-7FF9A536DE0E}"/>
                </a:ext>
              </a:extLst>
            </p:cNvPr>
            <p:cNvSpPr/>
            <p:nvPr/>
          </p:nvSpPr>
          <p:spPr>
            <a:xfrm>
              <a:off x="2703575" y="4239768"/>
              <a:ext cx="869315" cy="1102995"/>
            </a:xfrm>
            <a:custGeom>
              <a:avLst/>
              <a:gdLst/>
              <a:ahLst/>
              <a:cxnLst/>
              <a:rect l="l" t="t" r="r" b="b"/>
              <a:pathLst>
                <a:path w="869314" h="1102995">
                  <a:moveTo>
                    <a:pt x="793623" y="1017333"/>
                  </a:moveTo>
                  <a:lnTo>
                    <a:pt x="707516" y="1067561"/>
                  </a:lnTo>
                  <a:lnTo>
                    <a:pt x="701837" y="1072540"/>
                  </a:lnTo>
                  <a:lnTo>
                    <a:pt x="698658" y="1079103"/>
                  </a:lnTo>
                  <a:lnTo>
                    <a:pt x="698194" y="1086403"/>
                  </a:lnTo>
                  <a:lnTo>
                    <a:pt x="700659" y="1093596"/>
                  </a:lnTo>
                  <a:lnTo>
                    <a:pt x="705709" y="1099222"/>
                  </a:lnTo>
                  <a:lnTo>
                    <a:pt x="712295" y="1102407"/>
                  </a:lnTo>
                  <a:lnTo>
                    <a:pt x="719572" y="1102901"/>
                  </a:lnTo>
                  <a:lnTo>
                    <a:pt x="726694" y="1100454"/>
                  </a:lnTo>
                  <a:lnTo>
                    <a:pt x="836555" y="1036319"/>
                  </a:lnTo>
                  <a:lnTo>
                    <a:pt x="831469" y="1036319"/>
                  </a:lnTo>
                  <a:lnTo>
                    <a:pt x="831469" y="1033779"/>
                  </a:lnTo>
                  <a:lnTo>
                    <a:pt x="821816" y="1033779"/>
                  </a:lnTo>
                  <a:lnTo>
                    <a:pt x="793623" y="1017333"/>
                  </a:lnTo>
                  <a:close/>
                </a:path>
                <a:path w="869314" h="1102995">
                  <a:moveTo>
                    <a:pt x="38100" y="0"/>
                  </a:moveTo>
                  <a:lnTo>
                    <a:pt x="0" y="0"/>
                  </a:lnTo>
                  <a:lnTo>
                    <a:pt x="12" y="1017333"/>
                  </a:lnTo>
                  <a:lnTo>
                    <a:pt x="1494" y="1024693"/>
                  </a:lnTo>
                  <a:lnTo>
                    <a:pt x="5572" y="1030747"/>
                  </a:lnTo>
                  <a:lnTo>
                    <a:pt x="11626" y="1034825"/>
                  </a:lnTo>
                  <a:lnTo>
                    <a:pt x="19050" y="1036319"/>
                  </a:lnTo>
                  <a:lnTo>
                    <a:pt x="761074" y="1036319"/>
                  </a:lnTo>
                  <a:lnTo>
                    <a:pt x="793623" y="1017333"/>
                  </a:lnTo>
                  <a:lnTo>
                    <a:pt x="38100" y="1017269"/>
                  </a:lnTo>
                  <a:lnTo>
                    <a:pt x="19050" y="998219"/>
                  </a:lnTo>
                  <a:lnTo>
                    <a:pt x="38100" y="998219"/>
                  </a:lnTo>
                  <a:lnTo>
                    <a:pt x="38100" y="0"/>
                  </a:lnTo>
                  <a:close/>
                </a:path>
                <a:path w="869314" h="1102995">
                  <a:moveTo>
                    <a:pt x="836505" y="998219"/>
                  </a:moveTo>
                  <a:lnTo>
                    <a:pt x="831469" y="998219"/>
                  </a:lnTo>
                  <a:lnTo>
                    <a:pt x="831469" y="1036319"/>
                  </a:lnTo>
                  <a:lnTo>
                    <a:pt x="836555" y="1036319"/>
                  </a:lnTo>
                  <a:lnTo>
                    <a:pt x="869188" y="1017269"/>
                  </a:lnTo>
                  <a:lnTo>
                    <a:pt x="836505" y="998219"/>
                  </a:lnTo>
                  <a:close/>
                </a:path>
                <a:path w="869314" h="1102995">
                  <a:moveTo>
                    <a:pt x="821816" y="1000886"/>
                  </a:moveTo>
                  <a:lnTo>
                    <a:pt x="793623" y="1017333"/>
                  </a:lnTo>
                  <a:lnTo>
                    <a:pt x="821816" y="1033779"/>
                  </a:lnTo>
                  <a:lnTo>
                    <a:pt x="821816" y="1000886"/>
                  </a:lnTo>
                  <a:close/>
                </a:path>
                <a:path w="869314" h="1102995">
                  <a:moveTo>
                    <a:pt x="831469" y="1000886"/>
                  </a:moveTo>
                  <a:lnTo>
                    <a:pt x="821816" y="1000886"/>
                  </a:lnTo>
                  <a:lnTo>
                    <a:pt x="821816" y="1033779"/>
                  </a:lnTo>
                  <a:lnTo>
                    <a:pt x="831469" y="1033779"/>
                  </a:lnTo>
                  <a:lnTo>
                    <a:pt x="831469" y="1000886"/>
                  </a:lnTo>
                  <a:close/>
                </a:path>
                <a:path w="869314" h="1102995">
                  <a:moveTo>
                    <a:pt x="719572" y="931747"/>
                  </a:moveTo>
                  <a:lnTo>
                    <a:pt x="712295" y="932211"/>
                  </a:lnTo>
                  <a:lnTo>
                    <a:pt x="705709" y="935390"/>
                  </a:lnTo>
                  <a:lnTo>
                    <a:pt x="700659" y="941069"/>
                  </a:lnTo>
                  <a:lnTo>
                    <a:pt x="698194" y="948191"/>
                  </a:lnTo>
                  <a:lnTo>
                    <a:pt x="698658" y="955468"/>
                  </a:lnTo>
                  <a:lnTo>
                    <a:pt x="701837" y="962054"/>
                  </a:lnTo>
                  <a:lnTo>
                    <a:pt x="707516" y="967104"/>
                  </a:lnTo>
                  <a:lnTo>
                    <a:pt x="793623" y="1017333"/>
                  </a:lnTo>
                  <a:lnTo>
                    <a:pt x="821816" y="1000886"/>
                  </a:lnTo>
                  <a:lnTo>
                    <a:pt x="831469" y="1000886"/>
                  </a:lnTo>
                  <a:lnTo>
                    <a:pt x="831469" y="998219"/>
                  </a:lnTo>
                  <a:lnTo>
                    <a:pt x="836505" y="998219"/>
                  </a:lnTo>
                  <a:lnTo>
                    <a:pt x="726694" y="934211"/>
                  </a:lnTo>
                  <a:lnTo>
                    <a:pt x="719572" y="931747"/>
                  </a:lnTo>
                  <a:close/>
                </a:path>
                <a:path w="869314" h="1102995">
                  <a:moveTo>
                    <a:pt x="38100" y="998219"/>
                  </a:moveTo>
                  <a:lnTo>
                    <a:pt x="19050" y="998219"/>
                  </a:lnTo>
                  <a:lnTo>
                    <a:pt x="38100" y="1017269"/>
                  </a:lnTo>
                  <a:lnTo>
                    <a:pt x="38100" y="998219"/>
                  </a:lnTo>
                  <a:close/>
                </a:path>
                <a:path w="869314" h="1102995">
                  <a:moveTo>
                    <a:pt x="760856" y="998219"/>
                  </a:moveTo>
                  <a:lnTo>
                    <a:pt x="38100" y="998219"/>
                  </a:lnTo>
                  <a:lnTo>
                    <a:pt x="38100" y="1017269"/>
                  </a:lnTo>
                  <a:lnTo>
                    <a:pt x="793514" y="1017269"/>
                  </a:lnTo>
                  <a:lnTo>
                    <a:pt x="760856" y="998219"/>
                  </a:lnTo>
                  <a:close/>
                </a:path>
              </a:pathLst>
            </a:custGeom>
            <a:solidFill>
              <a:srgbClr val="FF0066"/>
            </a:solidFill>
          </p:spPr>
          <p:txBody>
            <a:bodyPr wrap="square" lIns="0" tIns="0" rIns="0" bIns="0" rtlCol="0"/>
            <a:lstStyle/>
            <a:p>
              <a:endParaRPr/>
            </a:p>
          </p:txBody>
        </p:sp>
        <p:pic>
          <p:nvPicPr>
            <p:cNvPr id="15" name="object 11">
              <a:extLst>
                <a:ext uri="{FF2B5EF4-FFF2-40B4-BE49-F238E27FC236}">
                  <a16:creationId xmlns:a16="http://schemas.microsoft.com/office/drawing/2014/main" id="{5EF76E1F-CEA5-BED5-A134-9D9B39D096D5}"/>
                </a:ext>
              </a:extLst>
            </p:cNvPr>
            <p:cNvPicPr/>
            <p:nvPr/>
          </p:nvPicPr>
          <p:blipFill>
            <a:blip r:embed="rId4" cstate="print"/>
            <a:stretch>
              <a:fillRect/>
            </a:stretch>
          </p:blipFill>
          <p:spPr>
            <a:xfrm>
              <a:off x="225552" y="1107186"/>
              <a:ext cx="4994910" cy="3132582"/>
            </a:xfrm>
            <a:prstGeom prst="rect">
              <a:avLst/>
            </a:prstGeom>
          </p:spPr>
        </p:pic>
      </p:grpSp>
      <p:sp>
        <p:nvSpPr>
          <p:cNvPr id="16" name="object 12">
            <a:extLst>
              <a:ext uri="{FF2B5EF4-FFF2-40B4-BE49-F238E27FC236}">
                <a16:creationId xmlns:a16="http://schemas.microsoft.com/office/drawing/2014/main" id="{C88603F4-EFFF-741C-22C9-26B19F7EB219}"/>
              </a:ext>
            </a:extLst>
          </p:cNvPr>
          <p:cNvSpPr txBox="1"/>
          <p:nvPr/>
        </p:nvSpPr>
        <p:spPr>
          <a:xfrm>
            <a:off x="11893042" y="126237"/>
            <a:ext cx="122555" cy="239395"/>
          </a:xfrm>
          <a:prstGeom prst="rect">
            <a:avLst/>
          </a:prstGeom>
        </p:spPr>
        <p:txBody>
          <a:bodyPr vert="horz" wrap="square" lIns="0" tIns="12700" rIns="0" bIns="0" rtlCol="0">
            <a:spAutoFit/>
          </a:bodyPr>
          <a:lstStyle/>
          <a:p>
            <a:pPr marL="12700">
              <a:lnSpc>
                <a:spcPct val="100000"/>
              </a:lnSpc>
              <a:spcBef>
                <a:spcPts val="100"/>
              </a:spcBef>
            </a:pPr>
            <a:r>
              <a:rPr sz="1400" spc="-15" dirty="0">
                <a:solidFill>
                  <a:srgbClr val="FFFFFF"/>
                </a:solidFill>
                <a:latin typeface="Cambria"/>
                <a:cs typeface="Cambria"/>
              </a:rPr>
              <a:t>4</a:t>
            </a:r>
            <a:endParaRPr sz="1400">
              <a:latin typeface="Cambria"/>
              <a:cs typeface="Cambria"/>
            </a:endParaRPr>
          </a:p>
        </p:txBody>
      </p:sp>
      <p:sp>
        <p:nvSpPr>
          <p:cNvPr id="17" name="object 13">
            <a:extLst>
              <a:ext uri="{FF2B5EF4-FFF2-40B4-BE49-F238E27FC236}">
                <a16:creationId xmlns:a16="http://schemas.microsoft.com/office/drawing/2014/main" id="{A1047452-D2E0-75B0-DF3D-10F37538A836}"/>
              </a:ext>
            </a:extLst>
          </p:cNvPr>
          <p:cNvSpPr txBox="1"/>
          <p:nvPr/>
        </p:nvSpPr>
        <p:spPr>
          <a:xfrm>
            <a:off x="10976609" y="6582750"/>
            <a:ext cx="1018540" cy="189230"/>
          </a:xfrm>
          <a:prstGeom prst="rect">
            <a:avLst/>
          </a:prstGeom>
        </p:spPr>
        <p:txBody>
          <a:bodyPr vert="horz" wrap="square" lIns="0" tIns="5080" rIns="0" bIns="0" rtlCol="0">
            <a:spAutoFit/>
          </a:bodyPr>
          <a:lstStyle/>
          <a:p>
            <a:pPr marL="12700">
              <a:lnSpc>
                <a:spcPct val="100000"/>
              </a:lnSpc>
              <a:spcBef>
                <a:spcPts val="40"/>
              </a:spcBef>
            </a:pPr>
            <a:r>
              <a:rPr sz="1100" b="1" spc="-10" dirty="0">
                <a:solidFill>
                  <a:srgbClr val="585858"/>
                </a:solidFill>
                <a:latin typeface="Cambria"/>
                <a:cs typeface="Cambria"/>
              </a:rPr>
              <a:t>March</a:t>
            </a:r>
            <a:r>
              <a:rPr sz="1100" b="1" spc="-25" dirty="0">
                <a:solidFill>
                  <a:srgbClr val="585858"/>
                </a:solidFill>
                <a:latin typeface="Cambria"/>
                <a:cs typeface="Cambria"/>
              </a:rPr>
              <a:t> </a:t>
            </a:r>
            <a:r>
              <a:rPr sz="1100" b="1" spc="-5" dirty="0">
                <a:solidFill>
                  <a:srgbClr val="585858"/>
                </a:solidFill>
                <a:latin typeface="Cambria"/>
                <a:cs typeface="Cambria"/>
              </a:rPr>
              <a:t>20,</a:t>
            </a:r>
            <a:r>
              <a:rPr sz="1100" b="1" spc="-30" dirty="0">
                <a:solidFill>
                  <a:srgbClr val="585858"/>
                </a:solidFill>
                <a:latin typeface="Cambria"/>
                <a:cs typeface="Cambria"/>
              </a:rPr>
              <a:t> </a:t>
            </a:r>
            <a:r>
              <a:rPr sz="1100" b="1" spc="-10" dirty="0">
                <a:solidFill>
                  <a:srgbClr val="585858"/>
                </a:solidFill>
                <a:latin typeface="Cambria"/>
                <a:cs typeface="Cambria"/>
              </a:rPr>
              <a:t>2022</a:t>
            </a:r>
            <a:endParaRPr sz="1100">
              <a:latin typeface="Cambria"/>
              <a:cs typeface="Cambria"/>
            </a:endParaRPr>
          </a:p>
        </p:txBody>
      </p:sp>
    </p:spTree>
    <p:extLst>
      <p:ext uri="{BB962C8B-B14F-4D97-AF65-F5344CB8AC3E}">
        <p14:creationId xmlns:p14="http://schemas.microsoft.com/office/powerpoint/2010/main" val="19811494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64FC7A-D0D3-97A9-6FF4-E33C06E4C7B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C811CCA-C4AD-69D6-3B55-6C17F79F0CCD}"/>
              </a:ext>
            </a:extLst>
          </p:cNvPr>
          <p:cNvPicPr>
            <a:picLocks noChangeAspect="1"/>
          </p:cNvPicPr>
          <p:nvPr/>
        </p:nvPicPr>
        <p:blipFill>
          <a:blip r:embed="rId2"/>
          <a:stretch>
            <a:fillRect/>
          </a:stretch>
        </p:blipFill>
        <p:spPr>
          <a:xfrm>
            <a:off x="2382480" y="76191"/>
            <a:ext cx="7161570" cy="6552604"/>
          </a:xfrm>
          <a:prstGeom prst="rect">
            <a:avLst/>
          </a:prstGeom>
        </p:spPr>
      </p:pic>
    </p:spTree>
    <p:extLst>
      <p:ext uri="{BB962C8B-B14F-4D97-AF65-F5344CB8AC3E}">
        <p14:creationId xmlns:p14="http://schemas.microsoft.com/office/powerpoint/2010/main" val="1403607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7AC80C-6437-D653-044A-64F257EEE4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E4EEDE7-B7D4-6F05-27CC-65A2A4A4FB10}"/>
              </a:ext>
            </a:extLst>
          </p:cNvPr>
          <p:cNvPicPr>
            <a:picLocks noChangeAspect="1"/>
          </p:cNvPicPr>
          <p:nvPr/>
        </p:nvPicPr>
        <p:blipFill>
          <a:blip r:embed="rId2"/>
          <a:stretch>
            <a:fillRect/>
          </a:stretch>
        </p:blipFill>
        <p:spPr>
          <a:xfrm>
            <a:off x="2276474" y="300294"/>
            <a:ext cx="7639052" cy="6257412"/>
          </a:xfrm>
          <a:prstGeom prst="rect">
            <a:avLst/>
          </a:prstGeom>
        </p:spPr>
      </p:pic>
      <p:pic>
        <p:nvPicPr>
          <p:cNvPr id="2" name="Picture 1">
            <a:extLst>
              <a:ext uri="{FF2B5EF4-FFF2-40B4-BE49-F238E27FC236}">
                <a16:creationId xmlns:a16="http://schemas.microsoft.com/office/drawing/2014/main" id="{977E52A0-BF01-7F4F-4028-49E64FDEBAB9}"/>
              </a:ext>
            </a:extLst>
          </p:cNvPr>
          <p:cNvPicPr>
            <a:picLocks noChangeAspect="1"/>
          </p:cNvPicPr>
          <p:nvPr/>
        </p:nvPicPr>
        <p:blipFill>
          <a:blip r:embed="rId3"/>
          <a:srcRect l="37829" t="86550"/>
          <a:stretch>
            <a:fillRect/>
          </a:stretch>
        </p:blipFill>
        <p:spPr>
          <a:xfrm>
            <a:off x="7993638" y="683237"/>
            <a:ext cx="3843776" cy="698307"/>
          </a:xfrm>
          <a:prstGeom prst="rect">
            <a:avLst/>
          </a:prstGeom>
        </p:spPr>
      </p:pic>
    </p:spTree>
    <p:extLst>
      <p:ext uri="{BB962C8B-B14F-4D97-AF65-F5344CB8AC3E}">
        <p14:creationId xmlns:p14="http://schemas.microsoft.com/office/powerpoint/2010/main" val="753201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19270C-16FF-FAF1-79DA-3E595221E30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AE410DD-617F-5F05-0F61-9C84F886CC1D}"/>
              </a:ext>
            </a:extLst>
          </p:cNvPr>
          <p:cNvPicPr>
            <a:picLocks noChangeAspect="1"/>
          </p:cNvPicPr>
          <p:nvPr/>
        </p:nvPicPr>
        <p:blipFill>
          <a:blip r:embed="rId2"/>
          <a:stretch>
            <a:fillRect/>
          </a:stretch>
        </p:blipFill>
        <p:spPr>
          <a:xfrm>
            <a:off x="2096799" y="4657725"/>
            <a:ext cx="7811590" cy="2067213"/>
          </a:xfrm>
          <a:prstGeom prst="rect">
            <a:avLst/>
          </a:prstGeom>
        </p:spPr>
      </p:pic>
      <p:pic>
        <p:nvPicPr>
          <p:cNvPr id="7" name="Picture 6">
            <a:extLst>
              <a:ext uri="{FF2B5EF4-FFF2-40B4-BE49-F238E27FC236}">
                <a16:creationId xmlns:a16="http://schemas.microsoft.com/office/drawing/2014/main" id="{0A64562C-FB13-F87B-DD9F-4776A053B45B}"/>
              </a:ext>
            </a:extLst>
          </p:cNvPr>
          <p:cNvPicPr>
            <a:picLocks noChangeAspect="1"/>
          </p:cNvPicPr>
          <p:nvPr/>
        </p:nvPicPr>
        <p:blipFill>
          <a:blip r:embed="rId3"/>
          <a:stretch>
            <a:fillRect/>
          </a:stretch>
        </p:blipFill>
        <p:spPr>
          <a:xfrm>
            <a:off x="1944378" y="3181149"/>
            <a:ext cx="7964011" cy="1438476"/>
          </a:xfrm>
          <a:prstGeom prst="rect">
            <a:avLst/>
          </a:prstGeom>
        </p:spPr>
      </p:pic>
      <p:pic>
        <p:nvPicPr>
          <p:cNvPr id="9" name="Picture 8">
            <a:extLst>
              <a:ext uri="{FF2B5EF4-FFF2-40B4-BE49-F238E27FC236}">
                <a16:creationId xmlns:a16="http://schemas.microsoft.com/office/drawing/2014/main" id="{40368B64-C314-5B91-C5AE-8A31D2A023D8}"/>
              </a:ext>
            </a:extLst>
          </p:cNvPr>
          <p:cNvPicPr>
            <a:picLocks noChangeAspect="1"/>
          </p:cNvPicPr>
          <p:nvPr/>
        </p:nvPicPr>
        <p:blipFill>
          <a:blip r:embed="rId4"/>
          <a:stretch>
            <a:fillRect/>
          </a:stretch>
        </p:blipFill>
        <p:spPr>
          <a:xfrm>
            <a:off x="1701456" y="1814136"/>
            <a:ext cx="8087854" cy="1267002"/>
          </a:xfrm>
          <a:prstGeom prst="rect">
            <a:avLst/>
          </a:prstGeom>
        </p:spPr>
      </p:pic>
      <p:pic>
        <p:nvPicPr>
          <p:cNvPr id="11" name="Picture 10">
            <a:extLst>
              <a:ext uri="{FF2B5EF4-FFF2-40B4-BE49-F238E27FC236}">
                <a16:creationId xmlns:a16="http://schemas.microsoft.com/office/drawing/2014/main" id="{5BAF2D68-582D-014F-07FC-D6F802BE0F1C}"/>
              </a:ext>
            </a:extLst>
          </p:cNvPr>
          <p:cNvPicPr>
            <a:picLocks noChangeAspect="1"/>
          </p:cNvPicPr>
          <p:nvPr/>
        </p:nvPicPr>
        <p:blipFill>
          <a:blip r:embed="rId5"/>
          <a:stretch>
            <a:fillRect/>
          </a:stretch>
        </p:blipFill>
        <p:spPr>
          <a:xfrm>
            <a:off x="2096799" y="470898"/>
            <a:ext cx="7297168" cy="1438476"/>
          </a:xfrm>
          <a:prstGeom prst="rect">
            <a:avLst/>
          </a:prstGeom>
        </p:spPr>
      </p:pic>
    </p:spTree>
    <p:extLst>
      <p:ext uri="{BB962C8B-B14F-4D97-AF65-F5344CB8AC3E}">
        <p14:creationId xmlns:p14="http://schemas.microsoft.com/office/powerpoint/2010/main" val="2146586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17097B-A12A-6316-AB88-E5F11068905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FB3525D-0795-43F0-73FC-38DFDD8553F3}"/>
              </a:ext>
            </a:extLst>
          </p:cNvPr>
          <p:cNvPicPr>
            <a:picLocks noChangeAspect="1"/>
          </p:cNvPicPr>
          <p:nvPr/>
        </p:nvPicPr>
        <p:blipFill>
          <a:blip r:embed="rId2"/>
          <a:stretch>
            <a:fillRect/>
          </a:stretch>
        </p:blipFill>
        <p:spPr>
          <a:xfrm>
            <a:off x="0" y="0"/>
            <a:ext cx="8039100" cy="3425352"/>
          </a:xfrm>
          <a:prstGeom prst="rect">
            <a:avLst/>
          </a:prstGeom>
        </p:spPr>
      </p:pic>
      <p:pic>
        <p:nvPicPr>
          <p:cNvPr id="10" name="Picture 9">
            <a:extLst>
              <a:ext uri="{FF2B5EF4-FFF2-40B4-BE49-F238E27FC236}">
                <a16:creationId xmlns:a16="http://schemas.microsoft.com/office/drawing/2014/main" id="{02E6F89B-D29A-8A8D-F6A4-BD92617847F7}"/>
              </a:ext>
            </a:extLst>
          </p:cNvPr>
          <p:cNvPicPr>
            <a:picLocks noChangeAspect="1"/>
          </p:cNvPicPr>
          <p:nvPr/>
        </p:nvPicPr>
        <p:blipFill>
          <a:blip r:embed="rId3"/>
          <a:stretch>
            <a:fillRect/>
          </a:stretch>
        </p:blipFill>
        <p:spPr>
          <a:xfrm>
            <a:off x="3200400" y="3268496"/>
            <a:ext cx="8991600" cy="3589504"/>
          </a:xfrm>
          <a:prstGeom prst="rect">
            <a:avLst/>
          </a:prstGeom>
        </p:spPr>
      </p:pic>
    </p:spTree>
    <p:extLst>
      <p:ext uri="{BB962C8B-B14F-4D97-AF65-F5344CB8AC3E}">
        <p14:creationId xmlns:p14="http://schemas.microsoft.com/office/powerpoint/2010/main" val="21047601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76747C-E5A9-C3F5-B322-C8D73EDB25E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0BE9C55-4120-56A6-12E3-31253DD94102}"/>
              </a:ext>
            </a:extLst>
          </p:cNvPr>
          <p:cNvPicPr>
            <a:picLocks noChangeAspect="1"/>
          </p:cNvPicPr>
          <p:nvPr/>
        </p:nvPicPr>
        <p:blipFill>
          <a:blip r:embed="rId2"/>
          <a:stretch>
            <a:fillRect/>
          </a:stretch>
        </p:blipFill>
        <p:spPr>
          <a:xfrm>
            <a:off x="0" y="0"/>
            <a:ext cx="7429500" cy="3771900"/>
          </a:xfrm>
          <a:prstGeom prst="rect">
            <a:avLst/>
          </a:prstGeom>
        </p:spPr>
      </p:pic>
      <p:pic>
        <p:nvPicPr>
          <p:cNvPr id="5" name="Picture 4">
            <a:extLst>
              <a:ext uri="{FF2B5EF4-FFF2-40B4-BE49-F238E27FC236}">
                <a16:creationId xmlns:a16="http://schemas.microsoft.com/office/drawing/2014/main" id="{301E7970-92D8-01FF-44E0-2ED55A629A85}"/>
              </a:ext>
            </a:extLst>
          </p:cNvPr>
          <p:cNvPicPr>
            <a:picLocks noChangeAspect="1"/>
          </p:cNvPicPr>
          <p:nvPr/>
        </p:nvPicPr>
        <p:blipFill>
          <a:blip r:embed="rId3"/>
          <a:srcRect b="54955"/>
          <a:stretch>
            <a:fillRect/>
          </a:stretch>
        </p:blipFill>
        <p:spPr>
          <a:xfrm>
            <a:off x="0" y="3570255"/>
            <a:ext cx="8963025" cy="1857780"/>
          </a:xfrm>
          <a:prstGeom prst="rect">
            <a:avLst/>
          </a:prstGeom>
        </p:spPr>
      </p:pic>
      <p:pic>
        <p:nvPicPr>
          <p:cNvPr id="7" name="Picture 6">
            <a:extLst>
              <a:ext uri="{FF2B5EF4-FFF2-40B4-BE49-F238E27FC236}">
                <a16:creationId xmlns:a16="http://schemas.microsoft.com/office/drawing/2014/main" id="{792F0BCF-96E6-5058-AF2F-10AA9FFBB951}"/>
              </a:ext>
            </a:extLst>
          </p:cNvPr>
          <p:cNvPicPr>
            <a:picLocks noChangeAspect="1"/>
          </p:cNvPicPr>
          <p:nvPr/>
        </p:nvPicPr>
        <p:blipFill>
          <a:blip r:embed="rId3"/>
          <a:srcRect l="35171" t="48347" r="29773" b="2358"/>
          <a:stretch>
            <a:fillRect/>
          </a:stretch>
        </p:blipFill>
        <p:spPr>
          <a:xfrm>
            <a:off x="8963025" y="4824920"/>
            <a:ext cx="3142035" cy="2033080"/>
          </a:xfrm>
          <a:prstGeom prst="rect">
            <a:avLst/>
          </a:prstGeom>
        </p:spPr>
      </p:pic>
    </p:spTree>
    <p:extLst>
      <p:ext uri="{BB962C8B-B14F-4D97-AF65-F5344CB8AC3E}">
        <p14:creationId xmlns:p14="http://schemas.microsoft.com/office/powerpoint/2010/main" val="19057164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B0E1B7-501A-44E0-166B-8D20796C07D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D26930C-3092-B7F1-5F58-689AE7EE16EF}"/>
              </a:ext>
            </a:extLst>
          </p:cNvPr>
          <p:cNvPicPr>
            <a:picLocks noChangeAspect="1"/>
          </p:cNvPicPr>
          <p:nvPr/>
        </p:nvPicPr>
        <p:blipFill>
          <a:blip r:embed="rId2"/>
          <a:stretch>
            <a:fillRect/>
          </a:stretch>
        </p:blipFill>
        <p:spPr>
          <a:xfrm>
            <a:off x="2179582" y="0"/>
            <a:ext cx="8125959" cy="3429000"/>
          </a:xfrm>
          <a:prstGeom prst="rect">
            <a:avLst/>
          </a:prstGeom>
        </p:spPr>
      </p:pic>
      <p:pic>
        <p:nvPicPr>
          <p:cNvPr id="5" name="Picture 4">
            <a:extLst>
              <a:ext uri="{FF2B5EF4-FFF2-40B4-BE49-F238E27FC236}">
                <a16:creationId xmlns:a16="http://schemas.microsoft.com/office/drawing/2014/main" id="{FBEF2143-0BEF-D43B-64F1-CBCBD28C8CB0}"/>
              </a:ext>
            </a:extLst>
          </p:cNvPr>
          <p:cNvPicPr>
            <a:picLocks noChangeAspect="1"/>
          </p:cNvPicPr>
          <p:nvPr/>
        </p:nvPicPr>
        <p:blipFill>
          <a:blip r:embed="rId3"/>
          <a:stretch>
            <a:fillRect/>
          </a:stretch>
        </p:blipFill>
        <p:spPr>
          <a:xfrm>
            <a:off x="2429450" y="3429000"/>
            <a:ext cx="7154273" cy="3429000"/>
          </a:xfrm>
          <a:prstGeom prst="rect">
            <a:avLst/>
          </a:prstGeom>
        </p:spPr>
      </p:pic>
    </p:spTree>
    <p:extLst>
      <p:ext uri="{BB962C8B-B14F-4D97-AF65-F5344CB8AC3E}">
        <p14:creationId xmlns:p14="http://schemas.microsoft.com/office/powerpoint/2010/main" val="2727055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9FCF55-6A2C-C966-5609-E56DC9958E3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EE08D2A-E358-948B-35DB-F07186FAF88E}"/>
              </a:ext>
            </a:extLst>
          </p:cNvPr>
          <p:cNvPicPr>
            <a:picLocks noChangeAspect="1"/>
          </p:cNvPicPr>
          <p:nvPr/>
        </p:nvPicPr>
        <p:blipFill>
          <a:blip r:embed="rId2"/>
          <a:stretch>
            <a:fillRect/>
          </a:stretch>
        </p:blipFill>
        <p:spPr>
          <a:xfrm>
            <a:off x="1517563" y="409575"/>
            <a:ext cx="9156874" cy="6038850"/>
          </a:xfrm>
          <a:prstGeom prst="rect">
            <a:avLst/>
          </a:prstGeom>
        </p:spPr>
      </p:pic>
    </p:spTree>
    <p:extLst>
      <p:ext uri="{BB962C8B-B14F-4D97-AF65-F5344CB8AC3E}">
        <p14:creationId xmlns:p14="http://schemas.microsoft.com/office/powerpoint/2010/main" val="3498230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none" dirty="0"/>
              <a:t>Machine Learning</a:t>
            </a:r>
            <a:r>
              <a:rPr lang="en-US" dirty="0"/>
              <a:t> </a:t>
            </a:r>
            <a:r>
              <a:rPr lang="en-US" dirty="0" err="1">
                <a:solidFill>
                  <a:schemeClr val="tx1"/>
                </a:solidFill>
              </a:rPr>
              <a:t>vs</a:t>
            </a:r>
            <a:r>
              <a:rPr lang="en-US" dirty="0">
                <a:solidFill>
                  <a:schemeClr val="tx1"/>
                </a:solidFill>
              </a:rPr>
              <a:t> </a:t>
            </a:r>
            <a:r>
              <a:rPr lang="en-US" cap="none" dirty="0"/>
              <a:t>Deep Learning</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21791" y="2066925"/>
            <a:ext cx="10460891" cy="3501771"/>
          </a:xfrm>
        </p:spPr>
      </p:pic>
      <p:sp>
        <p:nvSpPr>
          <p:cNvPr id="3" name="Footer Placeholder 2"/>
          <p:cNvSpPr>
            <a:spLocks noGrp="1"/>
          </p:cNvSpPr>
          <p:nvPr>
            <p:ph type="ftr" sz="quarter" idx="11"/>
          </p:nvPr>
        </p:nvSpPr>
        <p:spPr/>
        <p:txBody>
          <a:bodyPr/>
          <a:lstStyle/>
          <a:p>
            <a:r>
              <a:rPr lang="en-US"/>
              <a:t>H.Fakher</a:t>
            </a:r>
            <a:endParaRPr lang="en-US" dirty="0"/>
          </a:p>
        </p:txBody>
      </p:sp>
      <p:sp>
        <p:nvSpPr>
          <p:cNvPr id="5" name="Slide Number Placeholder 4"/>
          <p:cNvSpPr>
            <a:spLocks noGrp="1"/>
          </p:cNvSpPr>
          <p:nvPr>
            <p:ph type="sldNum" sz="quarter" idx="12"/>
          </p:nvPr>
        </p:nvSpPr>
        <p:spPr/>
        <p:txBody>
          <a:bodyPr/>
          <a:lstStyle/>
          <a:p>
            <a:fld id="{3680D392-614A-43D7-BA76-AB1FFE045AF8}" type="slidenum">
              <a:rPr lang="en-US" smtClean="0"/>
              <a:t>57</a:t>
            </a:fld>
            <a:endParaRPr lang="en-US" dirty="0"/>
          </a:p>
        </p:txBody>
      </p:sp>
    </p:spTree>
    <p:extLst>
      <p:ext uri="{BB962C8B-B14F-4D97-AF65-F5344CB8AC3E}">
        <p14:creationId xmlns:p14="http://schemas.microsoft.com/office/powerpoint/2010/main" val="41331532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Deep Learning</a:t>
            </a:r>
          </a:p>
        </p:txBody>
      </p:sp>
      <p:sp>
        <p:nvSpPr>
          <p:cNvPr id="3" name="Rectangle 2"/>
          <p:cNvSpPr/>
          <p:nvPr/>
        </p:nvSpPr>
        <p:spPr>
          <a:xfrm>
            <a:off x="1189687" y="1785003"/>
            <a:ext cx="4694555" cy="369332"/>
          </a:xfrm>
          <a:prstGeom prst="rect">
            <a:avLst/>
          </a:prstGeom>
        </p:spPr>
        <p:txBody>
          <a:bodyPr wrap="none">
            <a:spAutoFit/>
          </a:bodyPr>
          <a:lstStyle/>
          <a:p>
            <a:r>
              <a:rPr lang="en-US" b="1" dirty="0">
                <a:solidFill>
                  <a:srgbClr val="C10000"/>
                </a:solidFill>
                <a:latin typeface="Arial-BoldMT"/>
              </a:rPr>
              <a:t>Several DL models have been proposed :</a:t>
            </a:r>
            <a:endParaRPr lang="en-US" dirty="0"/>
          </a:p>
        </p:txBody>
      </p:sp>
      <p:sp>
        <p:nvSpPr>
          <p:cNvPr id="4" name="Rectangle 3"/>
          <p:cNvSpPr/>
          <p:nvPr/>
        </p:nvSpPr>
        <p:spPr>
          <a:xfrm>
            <a:off x="1658112" y="2197953"/>
            <a:ext cx="7431024" cy="3242811"/>
          </a:xfrm>
          <a:prstGeom prst="rect">
            <a:avLst/>
          </a:prstGeom>
        </p:spPr>
        <p:txBody>
          <a:bodyPr wrap="square">
            <a:spAutoFit/>
          </a:bodyPr>
          <a:lstStyle/>
          <a:p>
            <a:pPr>
              <a:lnSpc>
                <a:spcPct val="150000"/>
              </a:lnSpc>
            </a:pPr>
            <a:r>
              <a:rPr lang="en-US" sz="2800" dirty="0">
                <a:latin typeface="ArialMT"/>
              </a:rPr>
              <a:t>• Convolutional neural networks (CNNs).</a:t>
            </a:r>
          </a:p>
          <a:p>
            <a:pPr>
              <a:lnSpc>
                <a:spcPct val="150000"/>
              </a:lnSpc>
            </a:pPr>
            <a:r>
              <a:rPr lang="en-US" sz="2800" dirty="0">
                <a:latin typeface="ArialMT"/>
              </a:rPr>
              <a:t>• </a:t>
            </a:r>
            <a:r>
              <a:rPr lang="en-US" sz="2800" dirty="0" err="1">
                <a:latin typeface="ArialMT"/>
              </a:rPr>
              <a:t>Autoencoders</a:t>
            </a:r>
            <a:r>
              <a:rPr lang="en-US" sz="2800" dirty="0">
                <a:latin typeface="ArialMT"/>
              </a:rPr>
              <a:t> (</a:t>
            </a:r>
            <a:r>
              <a:rPr lang="en-US" sz="2800" dirty="0" err="1">
                <a:latin typeface="ArialMT"/>
              </a:rPr>
              <a:t>Aes</a:t>
            </a:r>
            <a:r>
              <a:rPr lang="en-US" sz="2800" dirty="0">
                <a:latin typeface="ArialMT"/>
              </a:rPr>
              <a:t>).</a:t>
            </a:r>
          </a:p>
          <a:p>
            <a:pPr>
              <a:lnSpc>
                <a:spcPct val="150000"/>
              </a:lnSpc>
            </a:pPr>
            <a:r>
              <a:rPr lang="en-US" sz="2800" dirty="0">
                <a:latin typeface="ArialMT"/>
              </a:rPr>
              <a:t>• Recurrent neural networks (RNNs).</a:t>
            </a:r>
          </a:p>
          <a:p>
            <a:pPr>
              <a:lnSpc>
                <a:spcPct val="150000"/>
              </a:lnSpc>
            </a:pPr>
            <a:r>
              <a:rPr lang="en-US" sz="2800" dirty="0">
                <a:latin typeface="ArialMT"/>
              </a:rPr>
              <a:t>• Generative adversarial networks (GANs).</a:t>
            </a:r>
          </a:p>
          <a:p>
            <a:pPr>
              <a:lnSpc>
                <a:spcPct val="150000"/>
              </a:lnSpc>
            </a:pPr>
            <a:r>
              <a:rPr lang="nb-NO" sz="2800" dirty="0">
                <a:latin typeface="ArialMT"/>
              </a:rPr>
              <a:t>• Faster RCNN and Mask RCNN.</a:t>
            </a:r>
            <a:endParaRPr lang="en-US" sz="2800" dirty="0"/>
          </a:p>
        </p:txBody>
      </p:sp>
      <p:sp>
        <p:nvSpPr>
          <p:cNvPr id="5" name="Footer Placeholder 4"/>
          <p:cNvSpPr>
            <a:spLocks noGrp="1"/>
          </p:cNvSpPr>
          <p:nvPr>
            <p:ph type="ftr" sz="quarter" idx="11"/>
          </p:nvPr>
        </p:nvSpPr>
        <p:spPr/>
        <p:txBody>
          <a:bodyPr/>
          <a:lstStyle/>
          <a:p>
            <a:r>
              <a:rPr lang="en-US"/>
              <a:t>H.Fakher</a:t>
            </a:r>
            <a:endParaRPr lang="en-US" dirty="0"/>
          </a:p>
        </p:txBody>
      </p:sp>
      <p:sp>
        <p:nvSpPr>
          <p:cNvPr id="6" name="Slide Number Placeholder 5"/>
          <p:cNvSpPr>
            <a:spLocks noGrp="1"/>
          </p:cNvSpPr>
          <p:nvPr>
            <p:ph type="sldNum" sz="quarter" idx="12"/>
          </p:nvPr>
        </p:nvSpPr>
        <p:spPr/>
        <p:txBody>
          <a:bodyPr/>
          <a:lstStyle/>
          <a:p>
            <a:fld id="{3680D392-614A-43D7-BA76-AB1FFE045AF8}" type="slidenum">
              <a:rPr lang="en-US" smtClean="0"/>
              <a:t>58</a:t>
            </a:fld>
            <a:endParaRPr lang="en-US" dirty="0"/>
          </a:p>
        </p:txBody>
      </p:sp>
    </p:spTree>
    <p:extLst>
      <p:ext uri="{BB962C8B-B14F-4D97-AF65-F5344CB8AC3E}">
        <p14:creationId xmlns:p14="http://schemas.microsoft.com/office/powerpoint/2010/main" val="2056147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106" y="197219"/>
            <a:ext cx="10396882" cy="1151965"/>
          </a:xfrm>
        </p:spPr>
        <p:txBody>
          <a:bodyPr/>
          <a:lstStyle/>
          <a:p>
            <a:pPr algn="l"/>
            <a:r>
              <a:rPr lang="en-US" cap="none" dirty="0"/>
              <a:t>Evaluation Metrics</a:t>
            </a:r>
          </a:p>
        </p:txBody>
      </p:sp>
      <p:sp>
        <p:nvSpPr>
          <p:cNvPr id="3" name="Content Placeholder 2"/>
          <p:cNvSpPr>
            <a:spLocks noGrp="1"/>
          </p:cNvSpPr>
          <p:nvPr>
            <p:ph sz="quarter" idx="13"/>
          </p:nvPr>
        </p:nvSpPr>
        <p:spPr>
          <a:xfrm>
            <a:off x="970471" y="2199735"/>
            <a:ext cx="10394707" cy="1414732"/>
          </a:xfrm>
        </p:spPr>
        <p:txBody>
          <a:bodyPr>
            <a:normAutofit/>
          </a:bodyPr>
          <a:lstStyle/>
          <a:p>
            <a:r>
              <a:rPr lang="en-US" sz="4700" dirty="0"/>
              <a:t> </a:t>
            </a:r>
            <a:r>
              <a:rPr lang="en-US" sz="4700" cap="none" dirty="0"/>
              <a:t>Regression</a:t>
            </a:r>
            <a:endParaRPr lang="en-US" sz="4700" dirty="0"/>
          </a:p>
        </p:txBody>
      </p:sp>
      <p:pic>
        <p:nvPicPr>
          <p:cNvPr id="4" name="Picture 3"/>
          <p:cNvPicPr>
            <a:picLocks noChangeAspect="1"/>
          </p:cNvPicPr>
          <p:nvPr/>
        </p:nvPicPr>
        <p:blipFill>
          <a:blip r:embed="rId2"/>
          <a:stretch>
            <a:fillRect/>
          </a:stretch>
        </p:blipFill>
        <p:spPr>
          <a:xfrm>
            <a:off x="5874488" y="594850"/>
            <a:ext cx="5676810" cy="5668300"/>
          </a:xfrm>
          <a:prstGeom prst="rect">
            <a:avLst/>
          </a:prstGeom>
        </p:spPr>
      </p:pic>
    </p:spTree>
    <p:extLst>
      <p:ext uri="{BB962C8B-B14F-4D97-AF65-F5344CB8AC3E}">
        <p14:creationId xmlns:p14="http://schemas.microsoft.com/office/powerpoint/2010/main" val="196174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Neural Network Components </a:t>
            </a:r>
          </a:p>
        </p:txBody>
      </p:sp>
      <p:pic>
        <p:nvPicPr>
          <p:cNvPr id="5" name="Picture 4"/>
          <p:cNvPicPr>
            <a:picLocks noChangeAspect="1"/>
          </p:cNvPicPr>
          <p:nvPr/>
        </p:nvPicPr>
        <p:blipFill>
          <a:blip r:embed="rId2"/>
          <a:stretch>
            <a:fillRect/>
          </a:stretch>
        </p:blipFill>
        <p:spPr>
          <a:xfrm>
            <a:off x="4782312" y="1837765"/>
            <a:ext cx="6858000" cy="3648635"/>
          </a:xfrm>
          <a:prstGeom prst="rect">
            <a:avLst/>
          </a:prstGeom>
        </p:spPr>
      </p:pic>
      <p:sp>
        <p:nvSpPr>
          <p:cNvPr id="6" name="TextBox 5"/>
          <p:cNvSpPr txBox="1"/>
          <p:nvPr/>
        </p:nvSpPr>
        <p:spPr>
          <a:xfrm>
            <a:off x="804673" y="1837765"/>
            <a:ext cx="3300840" cy="3831818"/>
          </a:xfrm>
          <a:prstGeom prst="rect">
            <a:avLst/>
          </a:prstGeom>
          <a:noFill/>
        </p:spPr>
        <p:txBody>
          <a:bodyPr wrap="none" rtlCol="0">
            <a:spAutoFit/>
          </a:bodyPr>
          <a:lstStyle/>
          <a:p>
            <a:r>
              <a:rPr lang="en-US" sz="2500" b="1" dirty="0">
                <a:latin typeface="Times New Roman" panose="02020603050405020304" pitchFamily="18" charset="0"/>
                <a:cs typeface="Times New Roman" panose="02020603050405020304" pitchFamily="18" charset="0"/>
              </a:rPr>
              <a:t>• Layers </a:t>
            </a:r>
          </a:p>
          <a:p>
            <a:endParaRPr lang="en-US" sz="2500" b="1" dirty="0">
              <a:latin typeface="Times New Roman" panose="02020603050405020304" pitchFamily="18" charset="0"/>
              <a:cs typeface="Times New Roman" panose="02020603050405020304" pitchFamily="18" charset="0"/>
            </a:endParaRPr>
          </a:p>
          <a:p>
            <a:r>
              <a:rPr lang="en-US" sz="2500" b="1" dirty="0">
                <a:latin typeface="Times New Roman" panose="02020603050405020304" pitchFamily="18" charset="0"/>
                <a:cs typeface="Times New Roman" panose="02020603050405020304" pitchFamily="18" charset="0"/>
              </a:rPr>
              <a:t>• Neurons </a:t>
            </a:r>
          </a:p>
          <a:p>
            <a:endParaRPr lang="en-US" sz="2500" b="1" dirty="0">
              <a:latin typeface="Times New Roman" panose="02020603050405020304" pitchFamily="18" charset="0"/>
              <a:cs typeface="Times New Roman" panose="02020603050405020304" pitchFamily="18" charset="0"/>
            </a:endParaRPr>
          </a:p>
          <a:p>
            <a:r>
              <a:rPr lang="en-US" sz="2500" b="1" dirty="0">
                <a:latin typeface="Times New Roman" panose="02020603050405020304" pitchFamily="18" charset="0"/>
                <a:cs typeface="Times New Roman" panose="02020603050405020304" pitchFamily="18" charset="0"/>
              </a:rPr>
              <a:t>• Weights </a:t>
            </a:r>
          </a:p>
          <a:p>
            <a:endParaRPr lang="en-US" sz="2500" b="1" dirty="0">
              <a:latin typeface="Times New Roman" panose="02020603050405020304" pitchFamily="18" charset="0"/>
              <a:cs typeface="Times New Roman" panose="02020603050405020304" pitchFamily="18" charset="0"/>
            </a:endParaRPr>
          </a:p>
          <a:p>
            <a:r>
              <a:rPr lang="en-US" sz="2500" b="1" dirty="0">
                <a:latin typeface="Times New Roman" panose="02020603050405020304" pitchFamily="18" charset="0"/>
                <a:cs typeface="Times New Roman" panose="02020603050405020304" pitchFamily="18" charset="0"/>
              </a:rPr>
              <a:t>• Bias </a:t>
            </a:r>
          </a:p>
          <a:p>
            <a:endParaRPr lang="en-US" sz="2500" b="1" dirty="0">
              <a:latin typeface="Times New Roman" panose="02020603050405020304" pitchFamily="18" charset="0"/>
              <a:cs typeface="Times New Roman" panose="02020603050405020304" pitchFamily="18" charset="0"/>
            </a:endParaRPr>
          </a:p>
          <a:p>
            <a:r>
              <a:rPr lang="en-US" sz="2500" b="1" dirty="0">
                <a:latin typeface="Times New Roman" panose="02020603050405020304" pitchFamily="18" charset="0"/>
                <a:cs typeface="Times New Roman" panose="02020603050405020304" pitchFamily="18" charset="0"/>
              </a:rPr>
              <a:t>• Activation Functions </a:t>
            </a:r>
          </a:p>
          <a:p>
            <a:endParaRPr lang="en-US" b="1" dirty="0"/>
          </a:p>
        </p:txBody>
      </p:sp>
      <p:sp>
        <p:nvSpPr>
          <p:cNvPr id="4" name="Slide Number Placeholder 3"/>
          <p:cNvSpPr>
            <a:spLocks noGrp="1"/>
          </p:cNvSpPr>
          <p:nvPr>
            <p:ph type="sldNum" sz="quarter" idx="12"/>
          </p:nvPr>
        </p:nvSpPr>
        <p:spPr/>
        <p:txBody>
          <a:bodyPr/>
          <a:lstStyle/>
          <a:p>
            <a:fld id="{3680D392-614A-43D7-BA76-AB1FFE045AF8}" type="slidenum">
              <a:rPr lang="en-US" smtClean="0"/>
              <a:t>6</a:t>
            </a:fld>
            <a:endParaRPr lang="en-US" dirty="0"/>
          </a:p>
        </p:txBody>
      </p:sp>
    </p:spTree>
    <p:extLst>
      <p:ext uri="{BB962C8B-B14F-4D97-AF65-F5344CB8AC3E}">
        <p14:creationId xmlns:p14="http://schemas.microsoft.com/office/powerpoint/2010/main" val="3083309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EDBF-CC5C-B84C-C251-80E58F3E4EC8}"/>
              </a:ext>
            </a:extLst>
          </p:cNvPr>
          <p:cNvSpPr>
            <a:spLocks noGrp="1"/>
          </p:cNvSpPr>
          <p:nvPr>
            <p:ph type="title"/>
          </p:nvPr>
        </p:nvSpPr>
        <p:spPr/>
        <p:txBody>
          <a:bodyPr/>
          <a:lstStyle/>
          <a:p>
            <a:r>
              <a:rPr lang="en-US" cap="none" dirty="0"/>
              <a:t>Evaluation Metrics  [ Classification ]</a:t>
            </a:r>
            <a:endParaRPr lang="en-US" dirty="0"/>
          </a:p>
        </p:txBody>
      </p:sp>
      <p:pic>
        <p:nvPicPr>
          <p:cNvPr id="7" name="Content Placeholder 4">
            <a:extLst>
              <a:ext uri="{FF2B5EF4-FFF2-40B4-BE49-F238E27FC236}">
                <a16:creationId xmlns:a16="http://schemas.microsoft.com/office/drawing/2014/main" id="{608AD832-3810-A34B-9825-CA130F396005}"/>
              </a:ext>
            </a:extLst>
          </p:cNvPr>
          <p:cNvPicPr>
            <a:picLocks noChangeAspect="1"/>
          </p:cNvPicPr>
          <p:nvPr/>
        </p:nvPicPr>
        <p:blipFill>
          <a:blip r:embed="rId2"/>
          <a:stretch>
            <a:fillRect/>
          </a:stretch>
        </p:blipFill>
        <p:spPr>
          <a:xfrm>
            <a:off x="7025124" y="1690688"/>
            <a:ext cx="4475550" cy="2735056"/>
          </a:xfrm>
          <a:prstGeom prst="rect">
            <a:avLst/>
          </a:prstGeom>
        </p:spPr>
      </p:pic>
      <p:pic>
        <p:nvPicPr>
          <p:cNvPr id="8" name="Picture 7">
            <a:extLst>
              <a:ext uri="{FF2B5EF4-FFF2-40B4-BE49-F238E27FC236}">
                <a16:creationId xmlns:a16="http://schemas.microsoft.com/office/drawing/2014/main" id="{9E107E6C-47BC-5225-2D34-CE9125B3E053}"/>
              </a:ext>
            </a:extLst>
          </p:cNvPr>
          <p:cNvPicPr>
            <a:picLocks noChangeAspect="1"/>
          </p:cNvPicPr>
          <p:nvPr/>
        </p:nvPicPr>
        <p:blipFill>
          <a:blip r:embed="rId3"/>
          <a:stretch>
            <a:fillRect/>
          </a:stretch>
        </p:blipFill>
        <p:spPr>
          <a:xfrm>
            <a:off x="6096000" y="4304230"/>
            <a:ext cx="5828262" cy="2130760"/>
          </a:xfrm>
          <a:prstGeom prst="rect">
            <a:avLst/>
          </a:prstGeom>
        </p:spPr>
      </p:pic>
      <p:pic>
        <p:nvPicPr>
          <p:cNvPr id="1026" name="Picture 2" descr="Confusion matrix">
            <a:extLst>
              <a:ext uri="{FF2B5EF4-FFF2-40B4-BE49-F238E27FC236}">
                <a16:creationId xmlns:a16="http://schemas.microsoft.com/office/drawing/2014/main" id="{9993CFFF-52F9-BA30-CD3E-9F2209EB69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58" y="1896036"/>
            <a:ext cx="5778760" cy="4538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54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755" y="484632"/>
            <a:ext cx="4126860" cy="669940"/>
          </a:xfrm>
        </p:spPr>
        <p:txBody>
          <a:bodyPr/>
          <a:lstStyle/>
          <a:p>
            <a:pPr algn="l"/>
            <a:r>
              <a:rPr lang="en-US" b="1" cap="none" dirty="0"/>
              <a:t>Layers</a:t>
            </a:r>
            <a:r>
              <a:rPr lang="en-US" cap="none" dirty="0"/>
              <a:t> </a:t>
            </a:r>
            <a:endParaRPr lang="en-US" dirty="0"/>
          </a:p>
        </p:txBody>
      </p:sp>
      <p:pic>
        <p:nvPicPr>
          <p:cNvPr id="5" name="Content Placeholder 4"/>
          <p:cNvPicPr>
            <a:picLocks noGrp="1" noChangeAspect="1"/>
          </p:cNvPicPr>
          <p:nvPr>
            <p:ph sz="quarter" idx="13"/>
          </p:nvPr>
        </p:nvPicPr>
        <p:blipFill>
          <a:blip r:embed="rId2"/>
          <a:stretch>
            <a:fillRect/>
          </a:stretch>
        </p:blipFill>
        <p:spPr>
          <a:xfrm>
            <a:off x="2372692" y="2610896"/>
            <a:ext cx="6034087" cy="3444177"/>
          </a:xfrm>
          <a:prstGeom prst="rect">
            <a:avLst/>
          </a:prstGeom>
        </p:spPr>
      </p:pic>
      <p:sp>
        <p:nvSpPr>
          <p:cNvPr id="3" name="Rectangle 2"/>
          <p:cNvSpPr/>
          <p:nvPr/>
        </p:nvSpPr>
        <p:spPr>
          <a:xfrm>
            <a:off x="480283" y="1556908"/>
            <a:ext cx="9501917" cy="477054"/>
          </a:xfrm>
          <a:prstGeom prst="rect">
            <a:avLst/>
          </a:prstGeom>
        </p:spPr>
        <p:txBody>
          <a:bodyPr wrap="square">
            <a:spAutoFit/>
          </a:bodyPr>
          <a:lstStyle/>
          <a:p>
            <a:r>
              <a:rPr lang="en-US" sz="2500" dirty="0">
                <a:latin typeface="Times New Roman" panose="02020603050405020304" pitchFamily="18" charset="0"/>
                <a:cs typeface="Times New Roman" panose="02020603050405020304" pitchFamily="18" charset="0"/>
              </a:rPr>
              <a:t>are used to hold neurons and pass it to subsequent layers </a:t>
            </a:r>
          </a:p>
        </p:txBody>
      </p:sp>
      <p:sp>
        <p:nvSpPr>
          <p:cNvPr id="6" name="Slide Number Placeholder 5"/>
          <p:cNvSpPr>
            <a:spLocks noGrp="1"/>
          </p:cNvSpPr>
          <p:nvPr>
            <p:ph type="sldNum" sz="quarter" idx="12"/>
          </p:nvPr>
        </p:nvSpPr>
        <p:spPr/>
        <p:txBody>
          <a:bodyPr/>
          <a:lstStyle/>
          <a:p>
            <a:fld id="{3680D392-614A-43D7-BA76-AB1FFE045AF8}" type="slidenum">
              <a:rPr lang="en-US" smtClean="0"/>
              <a:t>7</a:t>
            </a:fld>
            <a:endParaRPr lang="en-US" dirty="0"/>
          </a:p>
        </p:txBody>
      </p:sp>
    </p:spTree>
    <p:extLst>
      <p:ext uri="{BB962C8B-B14F-4D97-AF65-F5344CB8AC3E}">
        <p14:creationId xmlns:p14="http://schemas.microsoft.com/office/powerpoint/2010/main" val="1245402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043" y="411480"/>
            <a:ext cx="4126860" cy="679084"/>
          </a:xfrm>
        </p:spPr>
        <p:txBody>
          <a:bodyPr/>
          <a:lstStyle/>
          <a:p>
            <a:pPr algn="l"/>
            <a:r>
              <a:rPr lang="en-US" cap="none" dirty="0"/>
              <a:t>Neurons </a:t>
            </a:r>
            <a:endParaRPr lang="en-US" dirty="0"/>
          </a:p>
        </p:txBody>
      </p:sp>
      <p:sp>
        <p:nvSpPr>
          <p:cNvPr id="7" name="Rectangle 6"/>
          <p:cNvSpPr/>
          <p:nvPr/>
        </p:nvSpPr>
        <p:spPr>
          <a:xfrm>
            <a:off x="465043" y="1090564"/>
            <a:ext cx="10363980" cy="1138773"/>
          </a:xfrm>
          <a:prstGeom prst="rect">
            <a:avLst/>
          </a:prstGeom>
        </p:spPr>
        <p:txBody>
          <a:bodyPr wrap="square">
            <a:spAutoFit/>
          </a:bodyPr>
          <a:lstStyle/>
          <a:p>
            <a:r>
              <a:rPr lang="en-US" sz="2500" dirty="0">
                <a:latin typeface="Times New Roman" panose="02020603050405020304" pitchFamily="18" charset="0"/>
                <a:cs typeface="Times New Roman" panose="02020603050405020304" pitchFamily="18" charset="0"/>
              </a:rPr>
              <a:t>it is a mathematical operation, it takes input data multiplied by weights and pass the sum through an activation functions to other neurons </a:t>
            </a:r>
          </a:p>
          <a:p>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8</a:t>
            </a:fld>
            <a:endParaRPr lang="en-US" dirty="0"/>
          </a:p>
        </p:txBody>
      </p:sp>
      <p:pic>
        <p:nvPicPr>
          <p:cNvPr id="9" name="object 7">
            <a:extLst>
              <a:ext uri="{FF2B5EF4-FFF2-40B4-BE49-F238E27FC236}">
                <a16:creationId xmlns:a16="http://schemas.microsoft.com/office/drawing/2014/main" id="{DABD3FEF-73A3-D760-89FE-F5B7927EBA08}"/>
              </a:ext>
            </a:extLst>
          </p:cNvPr>
          <p:cNvPicPr/>
          <p:nvPr/>
        </p:nvPicPr>
        <p:blipFill>
          <a:blip r:embed="rId2" cstate="print"/>
          <a:stretch>
            <a:fillRect/>
          </a:stretch>
        </p:blipFill>
        <p:spPr>
          <a:xfrm>
            <a:off x="3163110" y="2149814"/>
            <a:ext cx="5865779" cy="3443590"/>
          </a:xfrm>
          <a:prstGeom prst="rect">
            <a:avLst/>
          </a:prstGeom>
        </p:spPr>
      </p:pic>
      <p:pic>
        <p:nvPicPr>
          <p:cNvPr id="10" name="object 6">
            <a:extLst>
              <a:ext uri="{FF2B5EF4-FFF2-40B4-BE49-F238E27FC236}">
                <a16:creationId xmlns:a16="http://schemas.microsoft.com/office/drawing/2014/main" id="{66516DBE-5EE6-347A-6ACD-249BA2C328FB}"/>
              </a:ext>
            </a:extLst>
          </p:cNvPr>
          <p:cNvPicPr/>
          <p:nvPr/>
        </p:nvPicPr>
        <p:blipFill>
          <a:blip r:embed="rId3" cstate="print"/>
          <a:stretch>
            <a:fillRect/>
          </a:stretch>
        </p:blipFill>
        <p:spPr>
          <a:xfrm>
            <a:off x="4301279" y="5767436"/>
            <a:ext cx="4203192" cy="898397"/>
          </a:xfrm>
          <a:prstGeom prst="rect">
            <a:avLst/>
          </a:prstGeom>
        </p:spPr>
      </p:pic>
    </p:spTree>
    <p:extLst>
      <p:ext uri="{BB962C8B-B14F-4D97-AF65-F5344CB8AC3E}">
        <p14:creationId xmlns:p14="http://schemas.microsoft.com/office/powerpoint/2010/main" val="841085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323" y="384048"/>
            <a:ext cx="4126860" cy="752236"/>
          </a:xfrm>
        </p:spPr>
        <p:txBody>
          <a:bodyPr/>
          <a:lstStyle/>
          <a:p>
            <a:pPr algn="l"/>
            <a:r>
              <a:rPr lang="en-US" cap="none" dirty="0"/>
              <a:t>Weights </a:t>
            </a:r>
            <a:endParaRPr lang="en-US" dirty="0"/>
          </a:p>
        </p:txBody>
      </p:sp>
      <p:sp>
        <p:nvSpPr>
          <p:cNvPr id="6" name="Rectangle 5"/>
          <p:cNvSpPr/>
          <p:nvPr/>
        </p:nvSpPr>
        <p:spPr>
          <a:xfrm>
            <a:off x="419323" y="1266551"/>
            <a:ext cx="10571765" cy="1138773"/>
          </a:xfrm>
          <a:prstGeom prst="rect">
            <a:avLst/>
          </a:prstGeom>
        </p:spPr>
        <p:txBody>
          <a:bodyPr wrap="square">
            <a:spAutoFit/>
          </a:bodyPr>
          <a:lstStyle/>
          <a:p>
            <a:r>
              <a:rPr lang="en-US" sz="2500" dirty="0">
                <a:latin typeface="Times New Roman" panose="02020603050405020304" pitchFamily="18" charset="0"/>
                <a:cs typeface="Times New Roman" panose="02020603050405020304" pitchFamily="18" charset="0"/>
              </a:rPr>
              <a:t>First they are chosen random at the beginning of training and then it optimized to reduce loss during training </a:t>
            </a:r>
          </a:p>
          <a:p>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9</a:t>
            </a:fld>
            <a:endParaRPr lang="en-US" dirty="0"/>
          </a:p>
        </p:txBody>
      </p:sp>
      <p:pic>
        <p:nvPicPr>
          <p:cNvPr id="8" name="object 7">
            <a:extLst>
              <a:ext uri="{FF2B5EF4-FFF2-40B4-BE49-F238E27FC236}">
                <a16:creationId xmlns:a16="http://schemas.microsoft.com/office/drawing/2014/main" id="{05B48A69-21EC-B521-2A1C-286C41D5F0A0}"/>
              </a:ext>
            </a:extLst>
          </p:cNvPr>
          <p:cNvPicPr/>
          <p:nvPr/>
        </p:nvPicPr>
        <p:blipFill>
          <a:blip r:embed="rId2" cstate="print"/>
          <a:stretch>
            <a:fillRect/>
          </a:stretch>
        </p:blipFill>
        <p:spPr>
          <a:xfrm>
            <a:off x="3112851" y="2548648"/>
            <a:ext cx="5865779" cy="3443590"/>
          </a:xfrm>
          <a:prstGeom prst="rect">
            <a:avLst/>
          </a:prstGeom>
        </p:spPr>
      </p:pic>
    </p:spTree>
    <p:extLst>
      <p:ext uri="{BB962C8B-B14F-4D97-AF65-F5344CB8AC3E}">
        <p14:creationId xmlns:p14="http://schemas.microsoft.com/office/powerpoint/2010/main" val="1507438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1882</TotalTime>
  <Words>1339</Words>
  <Application>Microsoft Office PowerPoint</Application>
  <PresentationFormat>Widescreen</PresentationFormat>
  <Paragraphs>237</Paragraphs>
  <Slides>60</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Arial-BoldMT</vt:lpstr>
      <vt:lpstr>ArialMT</vt:lpstr>
      <vt:lpstr>Calibri</vt:lpstr>
      <vt:lpstr>Calibri Light</vt:lpstr>
      <vt:lpstr>Cambria</vt:lpstr>
      <vt:lpstr>Cambria Math</vt:lpstr>
      <vt:lpstr>Times New Roman</vt:lpstr>
      <vt:lpstr>Office Theme</vt:lpstr>
      <vt:lpstr>Deep Learning (DL)</vt:lpstr>
      <vt:lpstr>Content</vt:lpstr>
      <vt:lpstr>Agenda</vt:lpstr>
      <vt:lpstr>Human Brain Network</vt:lpstr>
      <vt:lpstr>Human Brain Network and DL</vt:lpstr>
      <vt:lpstr>Neural Network Components </vt:lpstr>
      <vt:lpstr>Layers </vt:lpstr>
      <vt:lpstr>Neurons </vt:lpstr>
      <vt:lpstr>Weights </vt:lpstr>
      <vt:lpstr>Bias </vt:lpstr>
      <vt:lpstr>Activation Functions </vt:lpstr>
      <vt:lpstr>Why Activation Functions?</vt:lpstr>
      <vt:lpstr>Type Of Activation Functions</vt:lpstr>
      <vt:lpstr>SOFTMAX Activation Function</vt:lpstr>
      <vt:lpstr>PowerPoint Presentation</vt:lpstr>
      <vt:lpstr>PowerPoint Presentation</vt:lpstr>
      <vt:lpstr>PowerPoint Presentation</vt:lpstr>
      <vt:lpstr>Loss Functions</vt:lpstr>
      <vt:lpstr>PowerPoint Presentation</vt:lpstr>
      <vt:lpstr>Binary Cross-entropy</vt:lpstr>
      <vt:lpstr>Categorical Cross Entropy</vt:lpstr>
      <vt:lpstr>Optimizers</vt:lpstr>
      <vt:lpstr>Types Of Optimizers</vt:lpstr>
      <vt:lpstr>Gradient Descent</vt:lpstr>
      <vt:lpstr>Stochastic Gradient Descent (SGD) </vt:lpstr>
      <vt:lpstr>Mini-Batch Gradient Descent</vt:lpstr>
      <vt:lpstr>Learning Rate</vt:lpstr>
      <vt:lpstr>Adaptive Learning Rate</vt:lpstr>
      <vt:lpstr>RMSProp (Root Mean Square Propagation)</vt:lpstr>
      <vt:lpstr>RMSProp (Root Mean Square Propagation)</vt:lpstr>
      <vt:lpstr>Momentum</vt:lpstr>
      <vt:lpstr>Adam (Adaptive Moment Estimation) </vt:lpstr>
      <vt:lpstr>Adam (Adaptive Moment Estimation) </vt:lpstr>
      <vt:lpstr>Feedforward and Backpropagation</vt:lpstr>
      <vt:lpstr>Feedforward and Backpropagation</vt:lpstr>
      <vt:lpstr>PowerPoint Presentation</vt:lpstr>
      <vt:lpstr>Example of 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vs Deep Learning</vt:lpstr>
      <vt:lpstr>Deep Learning</vt:lpstr>
      <vt:lpstr>Evaluation Metrics</vt:lpstr>
      <vt:lpstr>Evaluation Metrics  [ Classification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(CV)</dc:title>
  <dc:creator>hossam180099@fci.bu.edu.eg</dc:creator>
  <cp:lastModifiedBy>حسام السيد محمد فاخر</cp:lastModifiedBy>
  <cp:revision>158</cp:revision>
  <dcterms:created xsi:type="dcterms:W3CDTF">2024-02-18T11:35:13Z</dcterms:created>
  <dcterms:modified xsi:type="dcterms:W3CDTF">2025-09-28T11:29:23Z</dcterms:modified>
</cp:coreProperties>
</file>